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935" r:id="rId2"/>
    <p:sldId id="931" r:id="rId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705" autoAdjust="0"/>
    <p:restoredTop sz="90284" autoAdjust="0"/>
  </p:normalViewPr>
  <p:slideViewPr>
    <p:cSldViewPr>
      <p:cViewPr varScale="1">
        <p:scale>
          <a:sx n="112" d="100"/>
          <a:sy n="112" d="100"/>
        </p:scale>
        <p:origin x="229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780" y="90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627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72" y="1"/>
            <a:ext cx="3037627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9C788-CD61-4509-9642-D290BE7EDC6C}" type="datetimeFigureOut">
              <a:rPr lang="en-US" smtClean="0"/>
              <a:pPr/>
              <a:t>1/12/2017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239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F6721B0E-B890-41C1-8CD9-B8F94B454AAB}" type="datetimeFigureOut">
              <a:rPr lang="en-US" smtClean="0"/>
              <a:pPr/>
              <a:t>1/12/2017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7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595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43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u="sng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28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10" descr="mrs_inc_MinuteM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12002" y="2"/>
            <a:ext cx="2032001" cy="380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9050" y="6351"/>
            <a:ext cx="924525" cy="755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2800" u="sng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6363915"/>
              </p:ext>
            </p:extLst>
          </p:nvPr>
        </p:nvGraphicFramePr>
        <p:xfrm>
          <a:off x="1082839" y="1936439"/>
          <a:ext cx="6990350" cy="2936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9361"/>
                <a:gridCol w="1900989"/>
              </a:tblGrid>
              <a:tr h="528708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2"/>
                          </a:solidFill>
                        </a:rPr>
                        <a:t>Project</a:t>
                      </a:r>
                      <a:r>
                        <a:rPr lang="en-US" sz="1400" b="0" baseline="0" dirty="0" smtClean="0">
                          <a:solidFill>
                            <a:schemeClr val="tx2"/>
                          </a:solidFill>
                        </a:rPr>
                        <a:t> Team Member</a:t>
                      </a:r>
                      <a:r>
                        <a:rPr lang="en-US" sz="1400" b="0" dirty="0" smtClean="0">
                          <a:solidFill>
                            <a:schemeClr val="tx2"/>
                          </a:solidFill>
                        </a:rPr>
                        <a:t>s’ names and email addresses sent to MRS</a:t>
                      </a:r>
                      <a:endParaRPr lang="en-US" sz="1400" b="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solidFill>
                            <a:schemeClr val="tx2"/>
                          </a:solidFill>
                        </a:rPr>
                        <a:t>April</a:t>
                      </a:r>
                      <a:r>
                        <a:rPr lang="en-US" sz="1400" b="0" i="1" baseline="0" dirty="0" smtClean="0">
                          <a:solidFill>
                            <a:schemeClr val="tx2"/>
                          </a:solidFill>
                        </a:rPr>
                        <a:t> 26, 2017</a:t>
                      </a:r>
                      <a:endParaRPr lang="en-US" sz="1400" b="0" i="1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</a:tr>
              <a:tr h="48018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2"/>
                          </a:solidFill>
                        </a:rPr>
                        <a:t>Project</a:t>
                      </a:r>
                      <a:r>
                        <a:rPr lang="en-US" sz="1400" b="0" baseline="0" dirty="0" smtClean="0">
                          <a:solidFill>
                            <a:schemeClr val="tx2"/>
                          </a:solidFill>
                        </a:rPr>
                        <a:t> Team Member</a:t>
                      </a:r>
                      <a:r>
                        <a:rPr lang="en-US" sz="1400" b="0" dirty="0" smtClean="0">
                          <a:solidFill>
                            <a:schemeClr val="tx2"/>
                          </a:solidFill>
                        </a:rPr>
                        <a:t>s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receive survey link (survey window opens)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solidFill>
                            <a:schemeClr val="tx2"/>
                          </a:solidFill>
                        </a:rPr>
                        <a:t>May</a:t>
                      </a:r>
                      <a:r>
                        <a:rPr lang="en-US" sz="1400" b="0" i="1" baseline="0" dirty="0" smtClean="0">
                          <a:solidFill>
                            <a:schemeClr val="tx2"/>
                          </a:solidFill>
                        </a:rPr>
                        <a:t> 1, 2017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</a:tr>
              <a:tr h="47645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Survey window closes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solidFill>
                            <a:schemeClr val="tx2"/>
                          </a:solidFill>
                        </a:rPr>
                        <a:t>May 9, 2017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</a:tr>
              <a:tr h="52870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Report emailed to mentor and protégé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solidFill>
                            <a:schemeClr val="tx2"/>
                          </a:solidFill>
                        </a:rPr>
                        <a:t>May</a:t>
                      </a:r>
                      <a:r>
                        <a:rPr lang="en-US" sz="1400" b="0" i="1" baseline="0" dirty="0" smtClean="0">
                          <a:solidFill>
                            <a:schemeClr val="tx2"/>
                          </a:solidFill>
                        </a:rPr>
                        <a:t> 10, 2017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</a:tr>
              <a:tr h="52870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Schedule and conduct debrief with mentor</a:t>
                      </a:r>
                    </a:p>
                    <a:p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Notify Mr. Haggerty of  debrief completed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solidFill>
                            <a:schemeClr val="tx2"/>
                          </a:solidFill>
                        </a:rPr>
                        <a:t>June</a:t>
                      </a:r>
                      <a:r>
                        <a:rPr lang="en-US" sz="1400" b="0" i="1" baseline="0" dirty="0" smtClean="0">
                          <a:solidFill>
                            <a:schemeClr val="tx2"/>
                          </a:solidFill>
                        </a:rPr>
                        <a:t> 2, 2017</a:t>
                      </a:r>
                      <a:endParaRPr lang="en-US" sz="1400" b="0" i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en-US" sz="1400" b="0" i="1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en-US" sz="1400" b="0" i="1" dirty="0" smtClean="0">
                          <a:solidFill>
                            <a:schemeClr val="tx2"/>
                          </a:solidFill>
                        </a:rPr>
                        <a:t>June</a:t>
                      </a:r>
                      <a:r>
                        <a:rPr lang="en-US" sz="1400" b="0" i="1" baseline="0" dirty="0" smtClean="0">
                          <a:solidFill>
                            <a:schemeClr val="tx2"/>
                          </a:solidFill>
                        </a:rPr>
                        <a:t> 2, 2017</a:t>
                      </a:r>
                      <a:endParaRPr lang="en-US" sz="1400" b="0" i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81400" y="89891"/>
            <a:ext cx="23774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cap="small" dirty="0">
                <a:solidFill>
                  <a:srgbClr val="515F7B"/>
                </a:solidFill>
                <a:latin typeface="Arial" charset="0"/>
              </a:rPr>
              <a:t>Post-Training</a:t>
            </a:r>
          </a:p>
          <a:p>
            <a:pPr algn="ctr"/>
            <a:r>
              <a:rPr lang="en-US" sz="1600" cap="small" dirty="0">
                <a:solidFill>
                  <a:srgbClr val="515F7B"/>
                </a:solidFill>
                <a:latin typeface="Arial" charset="0"/>
              </a:rPr>
              <a:t>After-Session 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3667471" y="649506"/>
            <a:ext cx="2373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360</a:t>
            </a:r>
            <a:r>
              <a:rPr lang="en-US" baseline="30000" dirty="0" smtClean="0"/>
              <a:t>o</a:t>
            </a:r>
            <a:r>
              <a:rPr lang="en-US" dirty="0" smtClean="0"/>
              <a:t> Feedback Report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82839" y="1371600"/>
            <a:ext cx="22605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u="sng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360</a:t>
            </a:r>
            <a:r>
              <a:rPr lang="en-US" sz="1400" u="sng" cap="small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400" u="sng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 Program </a:t>
            </a:r>
            <a:r>
              <a:rPr lang="en-US" sz="1400" u="sng" cap="small" dirty="0">
                <a:latin typeface="Arial" panose="020B0604020202020204" pitchFamily="34" charset="0"/>
                <a:cs typeface="Arial" panose="020B0604020202020204" pitchFamily="34" charset="0"/>
              </a:rPr>
              <a:t>Schedule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05800" y="621362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5139740"/>
            <a:ext cx="71797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Mentors</a:t>
            </a:r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Please alert your staff to complete the 360</a:t>
            </a:r>
            <a:r>
              <a:rPr lang="en-US" sz="11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Survey</a:t>
            </a:r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1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Protégés</a:t>
            </a:r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Please mail the 360</a:t>
            </a:r>
            <a:r>
              <a:rPr lang="en-US" sz="11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Report to your mentor.</a:t>
            </a:r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http://fluidsurveys.com/wp-content/uploads/2013/06/iStock_000021122048XSmal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993438"/>
            <a:ext cx="1161398" cy="102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6050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779846"/>
              </p:ext>
            </p:extLst>
          </p:nvPr>
        </p:nvGraphicFramePr>
        <p:xfrm>
          <a:off x="431088" y="1177155"/>
          <a:ext cx="8153400" cy="479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40412"/>
                <a:gridCol w="1802688"/>
                <a:gridCol w="762000"/>
                <a:gridCol w="762000"/>
                <a:gridCol w="2743200"/>
              </a:tblGrid>
              <a:tr h="358575">
                <a:tc gridSpan="3">
                  <a:txBody>
                    <a:bodyPr/>
                    <a:lstStyle/>
                    <a:p>
                      <a:r>
                        <a:rPr lang="en-US" sz="1200" b="1" cap="small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Actionable Item</a:t>
                      </a:r>
                      <a:endParaRPr lang="en-US" sz="1200" b="1" cap="small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b="1" cap="small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Completion</a:t>
                      </a:r>
                      <a:r>
                        <a:rPr lang="en-US" sz="1200" b="1" cap="small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  <a:endParaRPr lang="en-US" sz="1200" b="1" cap="small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cap="small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Notes</a:t>
                      </a:r>
                      <a:endParaRPr lang="en-US" sz="1200" b="1" cap="small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4070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 Project Planning Template</a:t>
                      </a:r>
                      <a:r>
                        <a:rPr lang="en-US" sz="1100" b="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Leadership Project</a:t>
                      </a:r>
                      <a:endParaRPr lang="en-US" sz="11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 Executive Site Visit Summary</a:t>
                      </a:r>
                      <a:r>
                        <a:rPr lang="en-US" sz="1100" b="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submit to Mr. Haggerty and MRS </a:t>
                      </a:r>
                      <a:endParaRPr lang="en-US" sz="11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1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</a:t>
                      </a:r>
                      <a:r>
                        <a:rPr lang="en-US" sz="1100" b="0" i="1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</a:t>
                      </a:r>
                      <a:endParaRPr lang="en-US" sz="1100" b="0" i="1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</a:t>
                      </a:r>
                      <a:r>
                        <a:rPr lang="en-US" sz="1100" b="0" i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17</a:t>
                      </a:r>
                      <a:endParaRPr lang="en-US" sz="11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Download Template from website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4746">
                <a:tc gridSpan="3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Mentor-Protégé </a:t>
                      </a:r>
                      <a:r>
                        <a:rPr lang="en-US" sz="110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Conference Calls begin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b="0" i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February</a:t>
                      </a:r>
                      <a:r>
                        <a:rPr lang="en-US" sz="1100" b="0" i="1" kern="120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</a:t>
                      </a:r>
                      <a:endParaRPr lang="en-US" sz="1100" b="0" i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467">
                <a:tc gridSpan="3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 </a:t>
                      </a:r>
                      <a:r>
                        <a:rPr lang="en-US" sz="110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 Sheet tracking of conference calls to MRS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b="0" i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Two</a:t>
                      </a:r>
                      <a:r>
                        <a:rPr lang="en-US" sz="1100" b="0" i="1" kern="120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per month</a:t>
                      </a:r>
                      <a:endParaRPr lang="en-US" sz="1100" b="0" i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Download Log Sheet from website</a:t>
                      </a:r>
                      <a:endParaRPr lang="en-US" sz="11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6552"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Mentor only conference call(s)</a:t>
                      </a:r>
                      <a:endParaRPr lang="en-US" sz="11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March</a:t>
                      </a:r>
                      <a:r>
                        <a:rPr lang="en-US" sz="1100" kern="120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22</a:t>
                      </a:r>
                      <a:endParaRPr lang="en-US" sz="11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6405">
                <a:tc gridSpan="2"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Protégé</a:t>
                      </a:r>
                      <a:r>
                        <a:rPr lang="en-US" sz="1100" kern="120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submits team members’ contact information to MRS</a:t>
                      </a:r>
                      <a:endParaRPr lang="en-US" sz="11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MRS administers 360</a:t>
                      </a:r>
                      <a:r>
                        <a:rPr lang="en-US" sz="1100" kern="1200" baseline="300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1100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Feedback Surveys to team</a:t>
                      </a:r>
                      <a:r>
                        <a:rPr lang="en-US" sz="1100" kern="120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member</a:t>
                      </a:r>
                      <a:r>
                        <a:rPr lang="en-US" sz="1100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</a:t>
                      </a:r>
                      <a:endParaRPr lang="en-US" sz="11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April</a:t>
                      </a:r>
                      <a:r>
                        <a:rPr lang="en-US" sz="1100" kern="120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26</a:t>
                      </a:r>
                      <a:endParaRPr lang="en-US" sz="11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May</a:t>
                      </a:r>
                      <a:r>
                        <a:rPr lang="en-US" sz="1100" kern="120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</a:t>
                      </a:r>
                      <a:endParaRPr lang="en-US" sz="11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See 360</a:t>
                      </a:r>
                      <a:r>
                        <a:rPr lang="en-US" sz="1100" kern="1200" baseline="30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Schedule detailing when key components are due.</a:t>
                      </a:r>
                      <a:endParaRPr lang="en-US" sz="11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487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r>
                        <a:rPr lang="en-US" sz="1100" kern="1200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Feedback Reports completed and emailed to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protégés by MRS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May 10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See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r>
                        <a:rPr lang="en-US" sz="1100" kern="1200" baseline="30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Schedule detailing 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when key components are due.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3547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r>
                        <a:rPr lang="en-US" sz="1100" kern="1200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Feedback Report debrief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session with 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Mentor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June 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Mr. Haggerty is notified by the protégé.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9203">
                <a:tc gridSpan="3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 Feedback Evaluation</a:t>
                      </a:r>
                      <a:r>
                        <a:rPr lang="en-US" sz="110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Surveys throughout the program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 Requested</a:t>
                      </a:r>
                      <a:endParaRPr lang="en-US" sz="11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MRS will administer.</a:t>
                      </a:r>
                      <a:endParaRPr lang="en-US" sz="11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4895">
                <a:tc gridSpan="3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Survey Protégés on impact</a:t>
                      </a:r>
                      <a:r>
                        <a:rPr lang="en-US" sz="110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Mentoring Program </a:t>
                      </a:r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months into their first permanent assignment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~ 9 months of  first assignment</a:t>
                      </a:r>
                      <a:endParaRPr lang="en-US" sz="11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Use feedback to enhance future Mentoring Programs</a:t>
                      </a:r>
                      <a:endParaRPr lang="en-US" sz="11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665418" y="152400"/>
            <a:ext cx="23774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cap="small" dirty="0">
                <a:solidFill>
                  <a:srgbClr val="515F7B"/>
                </a:solidFill>
                <a:latin typeface="Arial" charset="0"/>
              </a:rPr>
              <a:t>Post-Training</a:t>
            </a:r>
          </a:p>
          <a:p>
            <a:pPr algn="ctr"/>
            <a:r>
              <a:rPr lang="en-US" sz="1600" cap="small" dirty="0">
                <a:solidFill>
                  <a:srgbClr val="515F7B"/>
                </a:solidFill>
                <a:latin typeface="Arial" charset="0"/>
              </a:rPr>
              <a:t>After-Session 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799356"/>
            <a:ext cx="1886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Program Schedule</a:t>
            </a:r>
            <a:endParaRPr lang="en-US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8305800" y="621362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64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19865</TotalTime>
  <Words>284</Words>
  <Application>Microsoft Office PowerPoint</Application>
  <PresentationFormat>On-screen Show (4:3)</PresentationFormat>
  <Paragraphs>59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Gwen</dc:creator>
  <cp:lastModifiedBy>G Onatolu</cp:lastModifiedBy>
  <cp:revision>1208</cp:revision>
  <cp:lastPrinted>2017-01-11T20:36:42Z</cp:lastPrinted>
  <dcterms:created xsi:type="dcterms:W3CDTF">2013-08-15T14:11:41Z</dcterms:created>
  <dcterms:modified xsi:type="dcterms:W3CDTF">2017-01-12T17:32:54Z</dcterms:modified>
</cp:coreProperties>
</file>