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044" r:id="rId2"/>
    <p:sldId id="1045" r:id="rId3"/>
    <p:sldId id="1046" r:id="rId4"/>
  </p:sldIdLst>
  <p:sldSz cx="6858000" cy="9144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7773" autoAdjust="0"/>
    <p:restoredTop sz="96412" autoAdjust="0"/>
  </p:normalViewPr>
  <p:slideViewPr>
    <p:cSldViewPr>
      <p:cViewPr varScale="1">
        <p:scale>
          <a:sx n="88" d="100"/>
          <a:sy n="88" d="100"/>
        </p:scale>
        <p:origin x="3684" y="108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34" y="-8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488" cy="461963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2"/>
            <a:ext cx="3011488" cy="461963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DD29C788-CD61-4509-9642-D290BE7EDC6C}" type="datetimeFigureOut">
              <a:rPr lang="en-US" smtClean="0"/>
              <a:pPr/>
              <a:t>1/15/2023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7"/>
            <a:ext cx="3011488" cy="461963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7"/>
            <a:ext cx="3011488" cy="461963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2EB30B8-85A5-4788-A7E9-4406EC3D15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397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0" y="0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r">
              <a:defRPr sz="1200"/>
            </a:lvl1pPr>
          </a:lstStyle>
          <a:p>
            <a:fld id="{F6721B0E-B890-41C1-8CD9-B8F94B454AAB}" type="datetimeFigureOut">
              <a:rPr lang="en-US" smtClean="0"/>
              <a:pPr/>
              <a:t>1/15/2023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692150"/>
            <a:ext cx="25971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8" tIns="45904" rIns="91808" bIns="459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808" tIns="45904" rIns="91808" bIns="459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72668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r">
              <a:defRPr sz="1200"/>
            </a:lvl1pPr>
          </a:lstStyle>
          <a:p>
            <a:fld id="{59FC2081-04BB-4CB4-B356-32D9D13F9F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73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3575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3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 charset="0"/>
              </a:rPr>
              <a:t>Module 1</a:t>
            </a:r>
          </a:p>
        </p:txBody>
      </p:sp>
      <p:sp>
        <p:nvSpPr>
          <p:cNvPr id="109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8050" y="693738"/>
            <a:ext cx="2595563" cy="34623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1767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74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FC72-0582-49D1-AC47-5D24BADC030F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6B4C-064F-47E6-BEFE-7011ADE89854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E1DC-373E-491D-9C79-0C46268DD366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DA22B-8E0F-418F-A4F1-153B4838A836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4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u="sng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86D-0D06-4E81-A204-600E30AD5CF5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7320-239F-40C4-99C3-ABB40ED1B15A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3258-775E-4731-A4DB-7BEB918A7D44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E390-221D-4F5B-B3FB-CF62B2596043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8B3B-4168-4DE0-899A-AF5969CD926F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4A8F-D0ED-4435-AC65-E624D601C4E5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34D1-9AE6-43FF-87CA-BD345C58621F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E207-E4F9-44B4-82D9-9655C3E1E53A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C33D5-0686-40D1-844F-1C890A2C9FC6}" type="datetime1">
              <a:rPr lang="en-US" smtClean="0"/>
              <a:t>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0" descr="mrs_inc_MinuteMa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11517" y="2"/>
            <a:ext cx="184648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1810503" y="8514969"/>
            <a:ext cx="3270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800" dirty="0">
                <a:latin typeface="Tahoma" pitchFamily="34" charset="0"/>
                <a:cs typeface="Tahoma" pitchFamily="34" charset="0"/>
              </a:rPr>
              <a:t>630-983-7607</a:t>
            </a:r>
          </a:p>
          <a:p>
            <a:pPr algn="ctr" eaLnBrk="0" hangingPunct="0">
              <a:defRPr/>
            </a:pPr>
            <a:r>
              <a:rPr lang="en-US" sz="800" dirty="0">
                <a:latin typeface="Tahoma" pitchFamily="34" charset="0"/>
                <a:cs typeface="Tahoma" pitchFamily="34" charset="0"/>
              </a:rPr>
              <a:t>© </a:t>
            </a:r>
            <a:r>
              <a:rPr lang="en-US" sz="800" dirty="0" smtClean="0">
                <a:latin typeface="Tahoma" pitchFamily="34" charset="0"/>
                <a:cs typeface="Tahoma" pitchFamily="34" charset="0"/>
              </a:rPr>
              <a:t>2023 by WILEY Publishing</a:t>
            </a:r>
            <a:r>
              <a:rPr lang="en-US" sz="800" dirty="0">
                <a:latin typeface="Tahoma" pitchFamily="34" charset="0"/>
                <a:cs typeface="Tahoma" pitchFamily="34" charset="0"/>
              </a:rPr>
              <a:t>, Inc. All rights reserved.</a:t>
            </a:r>
          </a:p>
          <a:p>
            <a:pPr algn="ctr" eaLnBrk="0" hangingPunct="0">
              <a:defRPr/>
            </a:pPr>
            <a:r>
              <a:rPr lang="en-US" sz="800" dirty="0">
                <a:latin typeface="Tahoma" pitchFamily="34" charset="0"/>
                <a:cs typeface="Tahoma" pitchFamily="34" charset="0"/>
              </a:rPr>
              <a:t>© </a:t>
            </a:r>
            <a:r>
              <a:rPr lang="en-US" sz="800" dirty="0" smtClean="0">
                <a:latin typeface="Tahoma" pitchFamily="34" charset="0"/>
                <a:cs typeface="Tahoma" pitchFamily="34" charset="0"/>
              </a:rPr>
              <a:t>2023 </a:t>
            </a:r>
            <a:r>
              <a:rPr lang="en-US" sz="800" dirty="0">
                <a:latin typeface="Tahoma" pitchFamily="34" charset="0"/>
                <a:cs typeface="Tahoma" pitchFamily="34" charset="0"/>
              </a:rPr>
              <a:t>by Management Resource Services, Inc. All rights reserved.</a:t>
            </a:r>
          </a:p>
          <a:p>
            <a:pPr algn="ctr" eaLnBrk="0" hangingPunct="0">
              <a:defRPr/>
            </a:pPr>
            <a:endParaRPr lang="en-US" sz="8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2" name="Picture 2" descr="U.S. Dept. of Veterans Affairs reaches out to veterans about Afghanistan,  Taliban | PenBay Pilot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32659"/>
            <a:ext cx="881741" cy="88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063625" y="457200"/>
            <a:ext cx="50355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cap="small" dirty="0">
                <a:solidFill>
                  <a:srgbClr val="515F7B"/>
                </a:solidFill>
                <a:latin typeface="+mn-lt"/>
                <a:cs typeface="+mn-cs"/>
              </a:rPr>
              <a:t>Brainstorming Guidelines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14363" y="1600200"/>
            <a:ext cx="5883275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2625" indent="-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50000"/>
              </a:lnSpc>
              <a:spcBef>
                <a:spcPct val="200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 dirty="0"/>
              <a:t>No discussion</a:t>
            </a:r>
          </a:p>
          <a:p>
            <a:pPr eaLnBrk="1" hangingPunct="1">
              <a:lnSpc>
                <a:spcPct val="250000"/>
              </a:lnSpc>
              <a:spcBef>
                <a:spcPct val="200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 dirty="0"/>
              <a:t>No critiquing, judging (positive or negative)</a:t>
            </a:r>
          </a:p>
          <a:p>
            <a:pPr eaLnBrk="1" hangingPunct="1">
              <a:lnSpc>
                <a:spcPct val="250000"/>
              </a:lnSpc>
              <a:spcBef>
                <a:spcPct val="200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 dirty="0"/>
              <a:t>Piggybacking on others ideas are fine</a:t>
            </a:r>
          </a:p>
          <a:p>
            <a:pPr eaLnBrk="1" hangingPunct="1">
              <a:lnSpc>
                <a:spcPct val="250000"/>
              </a:lnSpc>
              <a:spcBef>
                <a:spcPct val="200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 dirty="0"/>
              <a:t>Accept silence as people gather their ideas</a:t>
            </a:r>
          </a:p>
          <a:p>
            <a:pPr eaLnBrk="1" hangingPunct="1">
              <a:lnSpc>
                <a:spcPct val="250000"/>
              </a:lnSpc>
              <a:spcBef>
                <a:spcPct val="200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 dirty="0"/>
              <a:t>Encourage full group participation</a:t>
            </a:r>
          </a:p>
          <a:p>
            <a:pPr eaLnBrk="1" hangingPunct="1">
              <a:lnSpc>
                <a:spcPct val="250000"/>
              </a:lnSpc>
              <a:spcBef>
                <a:spcPct val="20000"/>
              </a:spcBef>
              <a:buFont typeface="Calibri" panose="020F0502020204030204" pitchFamily="34" charset="0"/>
              <a:buAutoNum type="arabicPeriod"/>
            </a:pPr>
            <a:r>
              <a:rPr lang="en-US" altLang="en-US" sz="1400" dirty="0"/>
              <a:t>Strive for quantity of ideas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914400" y="5867400"/>
            <a:ext cx="5083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cap="small" dirty="0">
                <a:latin typeface="+mn-lt"/>
                <a:cs typeface="+mn-cs"/>
              </a:rPr>
              <a:t>Use this technique to generate a maximum number of ideas in a short timeframe</a:t>
            </a:r>
          </a:p>
        </p:txBody>
      </p:sp>
    </p:spTree>
    <p:extLst>
      <p:ext uri="{BB962C8B-B14F-4D97-AF65-F5344CB8AC3E}">
        <p14:creationId xmlns:p14="http://schemas.microsoft.com/office/powerpoint/2010/main" val="26233284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728663" y="2325688"/>
            <a:ext cx="2674937" cy="60372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107" name="Rectangle 36" descr="Wide upward diagonal"/>
          <p:cNvSpPr>
            <a:spLocks noChangeArrowheads="1"/>
          </p:cNvSpPr>
          <p:nvPr/>
        </p:nvSpPr>
        <p:spPr bwMode="auto">
          <a:xfrm>
            <a:off x="1250950" y="2971800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08" name="Rectangle 37" descr="Wide upward diagonal"/>
          <p:cNvSpPr>
            <a:spLocks noChangeArrowheads="1"/>
          </p:cNvSpPr>
          <p:nvPr/>
        </p:nvSpPr>
        <p:spPr bwMode="auto">
          <a:xfrm>
            <a:off x="1449388" y="3760788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09" name="Rectangle 38" descr="Wide upward diagonal"/>
          <p:cNvSpPr>
            <a:spLocks noChangeArrowheads="1"/>
          </p:cNvSpPr>
          <p:nvPr/>
        </p:nvSpPr>
        <p:spPr bwMode="auto">
          <a:xfrm>
            <a:off x="1050925" y="4570413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10" name="Rectangle 39" descr="Wide upward diagonal"/>
          <p:cNvSpPr>
            <a:spLocks noChangeArrowheads="1"/>
          </p:cNvSpPr>
          <p:nvPr/>
        </p:nvSpPr>
        <p:spPr bwMode="auto">
          <a:xfrm>
            <a:off x="1449388" y="5300663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11" name="Rectangle 40" descr="Wide upward diagonal"/>
          <p:cNvSpPr>
            <a:spLocks noChangeArrowheads="1"/>
          </p:cNvSpPr>
          <p:nvPr/>
        </p:nvSpPr>
        <p:spPr bwMode="auto">
          <a:xfrm>
            <a:off x="1050925" y="6007100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12" name="Text Box 43"/>
          <p:cNvSpPr txBox="1">
            <a:spLocks noChangeArrowheads="1"/>
          </p:cNvSpPr>
          <p:nvPr/>
        </p:nvSpPr>
        <p:spPr bwMode="auto">
          <a:xfrm>
            <a:off x="4752975" y="24812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u="sng" dirty="0">
                <a:latin typeface="Calibri" panose="020F0502020204030204" pitchFamily="34" charset="0"/>
              </a:rPr>
              <a:t>Step 2</a:t>
            </a:r>
          </a:p>
        </p:txBody>
      </p:sp>
      <p:sp>
        <p:nvSpPr>
          <p:cNvPr id="47113" name="Text Box 44"/>
          <p:cNvSpPr txBox="1">
            <a:spLocks noChangeArrowheads="1"/>
          </p:cNvSpPr>
          <p:nvPr/>
        </p:nvSpPr>
        <p:spPr bwMode="auto">
          <a:xfrm>
            <a:off x="1725613" y="246538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u="sng" dirty="0">
                <a:latin typeface="Calibri" panose="020F0502020204030204" pitchFamily="34" charset="0"/>
              </a:rPr>
              <a:t>Step 1</a:t>
            </a:r>
          </a:p>
        </p:txBody>
      </p:sp>
      <p:sp>
        <p:nvSpPr>
          <p:cNvPr id="47114" name="Rectangle 45" descr="Wide upward diagonal"/>
          <p:cNvSpPr>
            <a:spLocks noChangeArrowheads="1"/>
          </p:cNvSpPr>
          <p:nvPr/>
        </p:nvSpPr>
        <p:spPr bwMode="auto">
          <a:xfrm>
            <a:off x="1849438" y="2971800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15" name="Rectangle 46" descr="Wide upward diagonal"/>
          <p:cNvSpPr>
            <a:spLocks noChangeArrowheads="1"/>
          </p:cNvSpPr>
          <p:nvPr/>
        </p:nvSpPr>
        <p:spPr bwMode="auto">
          <a:xfrm>
            <a:off x="2049463" y="3760788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16" name="Rectangle 47" descr="Wide upward diagonal"/>
          <p:cNvSpPr>
            <a:spLocks noChangeArrowheads="1"/>
          </p:cNvSpPr>
          <p:nvPr/>
        </p:nvSpPr>
        <p:spPr bwMode="auto">
          <a:xfrm>
            <a:off x="1649413" y="4570413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17" name="Rectangle 48" descr="Wide upward diagonal"/>
          <p:cNvSpPr>
            <a:spLocks noChangeArrowheads="1"/>
          </p:cNvSpPr>
          <p:nvPr/>
        </p:nvSpPr>
        <p:spPr bwMode="auto">
          <a:xfrm>
            <a:off x="2049463" y="5300663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18" name="Rectangle 49" descr="Wide upward diagonal"/>
          <p:cNvSpPr>
            <a:spLocks noChangeArrowheads="1"/>
          </p:cNvSpPr>
          <p:nvPr/>
        </p:nvSpPr>
        <p:spPr bwMode="auto">
          <a:xfrm>
            <a:off x="1649413" y="6007100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19" name="Rectangle 55" descr="Wide upward diagonal"/>
          <p:cNvSpPr>
            <a:spLocks noChangeArrowheads="1"/>
          </p:cNvSpPr>
          <p:nvPr/>
        </p:nvSpPr>
        <p:spPr bwMode="auto">
          <a:xfrm>
            <a:off x="2362200" y="2971800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20" name="Rectangle 56" descr="Wide upward diagonal"/>
          <p:cNvSpPr>
            <a:spLocks noChangeArrowheads="1"/>
          </p:cNvSpPr>
          <p:nvPr/>
        </p:nvSpPr>
        <p:spPr bwMode="auto">
          <a:xfrm>
            <a:off x="2560638" y="3760788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21" name="Rectangle 57" descr="Wide upward diagonal"/>
          <p:cNvSpPr>
            <a:spLocks noChangeArrowheads="1"/>
          </p:cNvSpPr>
          <p:nvPr/>
        </p:nvSpPr>
        <p:spPr bwMode="auto">
          <a:xfrm>
            <a:off x="2162175" y="4570413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22" name="Rectangle 58" descr="Wide upward diagonal"/>
          <p:cNvSpPr>
            <a:spLocks noChangeArrowheads="1"/>
          </p:cNvSpPr>
          <p:nvPr/>
        </p:nvSpPr>
        <p:spPr bwMode="auto">
          <a:xfrm>
            <a:off x="2560638" y="5300663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23" name="Rectangle 59" descr="Wide upward diagonal"/>
          <p:cNvSpPr>
            <a:spLocks noChangeArrowheads="1"/>
          </p:cNvSpPr>
          <p:nvPr/>
        </p:nvSpPr>
        <p:spPr bwMode="auto">
          <a:xfrm>
            <a:off x="2162175" y="6007100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1642" name="Rectangle 61"/>
          <p:cNvSpPr>
            <a:spLocks noChangeArrowheads="1"/>
          </p:cNvSpPr>
          <p:nvPr/>
        </p:nvSpPr>
        <p:spPr bwMode="auto">
          <a:xfrm>
            <a:off x="3863975" y="3040063"/>
            <a:ext cx="612775" cy="9794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small" dirty="0">
                <a:solidFill>
                  <a:schemeClr val="bg1"/>
                </a:solidFill>
                <a:latin typeface="+mn-lt"/>
                <a:cs typeface="+mn-cs"/>
              </a:rPr>
              <a:t>Header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small" dirty="0">
                <a:solidFill>
                  <a:schemeClr val="bg1"/>
                </a:solidFill>
                <a:latin typeface="+mn-lt"/>
                <a:cs typeface="+mn-cs"/>
              </a:rPr>
              <a:t>Card</a:t>
            </a:r>
          </a:p>
        </p:txBody>
      </p:sp>
      <p:sp>
        <p:nvSpPr>
          <p:cNvPr id="111643" name="Rectangle 62"/>
          <p:cNvSpPr>
            <a:spLocks noChangeArrowheads="1"/>
          </p:cNvSpPr>
          <p:nvPr/>
        </p:nvSpPr>
        <p:spPr bwMode="auto">
          <a:xfrm>
            <a:off x="4521200" y="3040063"/>
            <a:ext cx="576263" cy="9794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small" dirty="0">
                <a:solidFill>
                  <a:schemeClr val="bg1"/>
                </a:solidFill>
                <a:latin typeface="+mn-lt"/>
                <a:cs typeface="+mn-cs"/>
              </a:rPr>
              <a:t>Header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small" dirty="0">
                <a:solidFill>
                  <a:schemeClr val="bg1"/>
                </a:solidFill>
                <a:latin typeface="+mn-lt"/>
                <a:cs typeface="+mn-cs"/>
              </a:rPr>
              <a:t>Card</a:t>
            </a:r>
          </a:p>
        </p:txBody>
      </p:sp>
      <p:sp>
        <p:nvSpPr>
          <p:cNvPr id="111644" name="Rectangle 63"/>
          <p:cNvSpPr>
            <a:spLocks noChangeArrowheads="1"/>
          </p:cNvSpPr>
          <p:nvPr/>
        </p:nvSpPr>
        <p:spPr bwMode="auto">
          <a:xfrm>
            <a:off x="5141913" y="3040063"/>
            <a:ext cx="557212" cy="9794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small" dirty="0">
                <a:solidFill>
                  <a:schemeClr val="bg1"/>
                </a:solidFill>
                <a:latin typeface="+mn-lt"/>
                <a:cs typeface="+mn-cs"/>
              </a:rPr>
              <a:t>Header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small" dirty="0">
                <a:solidFill>
                  <a:schemeClr val="bg1"/>
                </a:solidFill>
                <a:latin typeface="+mn-lt"/>
                <a:cs typeface="+mn-cs"/>
              </a:rPr>
              <a:t>Card</a:t>
            </a:r>
          </a:p>
        </p:txBody>
      </p:sp>
      <p:sp>
        <p:nvSpPr>
          <p:cNvPr id="111645" name="Rectangle 66"/>
          <p:cNvSpPr>
            <a:spLocks noChangeArrowheads="1"/>
          </p:cNvSpPr>
          <p:nvPr/>
        </p:nvSpPr>
        <p:spPr bwMode="auto">
          <a:xfrm>
            <a:off x="5740400" y="3028950"/>
            <a:ext cx="620713" cy="9794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small" dirty="0">
                <a:solidFill>
                  <a:schemeClr val="bg1"/>
                </a:solidFill>
                <a:latin typeface="+mn-lt"/>
                <a:cs typeface="+mn-cs"/>
              </a:rPr>
              <a:t>Header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small" dirty="0">
                <a:solidFill>
                  <a:schemeClr val="bg1"/>
                </a:solidFill>
                <a:latin typeface="+mn-lt"/>
                <a:cs typeface="+mn-cs"/>
              </a:rPr>
              <a:t>Card</a:t>
            </a:r>
          </a:p>
        </p:txBody>
      </p:sp>
      <p:sp>
        <p:nvSpPr>
          <p:cNvPr id="47128" name="Rectangle 68" descr="Wide upward diagonal"/>
          <p:cNvSpPr>
            <a:spLocks noChangeArrowheads="1"/>
          </p:cNvSpPr>
          <p:nvPr/>
        </p:nvSpPr>
        <p:spPr bwMode="auto">
          <a:xfrm>
            <a:off x="3976688" y="4457700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29" name="Rectangle 69" descr="Wide upward diagonal"/>
          <p:cNvSpPr>
            <a:spLocks noChangeArrowheads="1"/>
          </p:cNvSpPr>
          <p:nvPr/>
        </p:nvSpPr>
        <p:spPr bwMode="auto">
          <a:xfrm>
            <a:off x="3976688" y="5187950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30" name="Rectangle 70" descr="Wide upward diagonal"/>
          <p:cNvSpPr>
            <a:spLocks noChangeArrowheads="1"/>
          </p:cNvSpPr>
          <p:nvPr/>
        </p:nvSpPr>
        <p:spPr bwMode="auto">
          <a:xfrm>
            <a:off x="3976688" y="5894388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31" name="Rectangle 73" descr="Wide upward diagonal"/>
          <p:cNvSpPr>
            <a:spLocks noChangeArrowheads="1"/>
          </p:cNvSpPr>
          <p:nvPr/>
        </p:nvSpPr>
        <p:spPr bwMode="auto">
          <a:xfrm>
            <a:off x="4619625" y="4435475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32" name="Rectangle 74" descr="Wide upward diagonal"/>
          <p:cNvSpPr>
            <a:spLocks noChangeArrowheads="1"/>
          </p:cNvSpPr>
          <p:nvPr/>
        </p:nvSpPr>
        <p:spPr bwMode="auto">
          <a:xfrm>
            <a:off x="4619625" y="5165725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33" name="Rectangle 75" descr="Wide upward diagonal"/>
          <p:cNvSpPr>
            <a:spLocks noChangeArrowheads="1"/>
          </p:cNvSpPr>
          <p:nvPr/>
        </p:nvSpPr>
        <p:spPr bwMode="auto">
          <a:xfrm>
            <a:off x="4619625" y="5872163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34" name="Rectangle 78" descr="Wide upward diagonal"/>
          <p:cNvSpPr>
            <a:spLocks noChangeArrowheads="1"/>
          </p:cNvSpPr>
          <p:nvPr/>
        </p:nvSpPr>
        <p:spPr bwMode="auto">
          <a:xfrm>
            <a:off x="5235575" y="4433888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35" name="Rectangle 79" descr="Wide upward diagonal"/>
          <p:cNvSpPr>
            <a:spLocks noChangeArrowheads="1"/>
          </p:cNvSpPr>
          <p:nvPr/>
        </p:nvSpPr>
        <p:spPr bwMode="auto">
          <a:xfrm>
            <a:off x="5235575" y="5164138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36" name="Rectangle 80" descr="Wide upward diagonal"/>
          <p:cNvSpPr>
            <a:spLocks noChangeArrowheads="1"/>
          </p:cNvSpPr>
          <p:nvPr/>
        </p:nvSpPr>
        <p:spPr bwMode="auto">
          <a:xfrm>
            <a:off x="5235575" y="5872163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37" name="Rectangle 83" descr="Wide upward diagonal"/>
          <p:cNvSpPr>
            <a:spLocks noChangeArrowheads="1"/>
          </p:cNvSpPr>
          <p:nvPr/>
        </p:nvSpPr>
        <p:spPr bwMode="auto">
          <a:xfrm>
            <a:off x="5873750" y="4422775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38" name="Rectangle 84" descr="Wide upward diagonal"/>
          <p:cNvSpPr>
            <a:spLocks noChangeArrowheads="1"/>
          </p:cNvSpPr>
          <p:nvPr/>
        </p:nvSpPr>
        <p:spPr bwMode="auto">
          <a:xfrm>
            <a:off x="5873750" y="5153025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39" name="Rectangle 85" descr="Wide upward diagonal"/>
          <p:cNvSpPr>
            <a:spLocks noChangeArrowheads="1"/>
          </p:cNvSpPr>
          <p:nvPr/>
        </p:nvSpPr>
        <p:spPr bwMode="auto">
          <a:xfrm>
            <a:off x="5873750" y="5861050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776663" y="2325688"/>
            <a:ext cx="2674937" cy="60372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141" name="Rectangle 69" descr="Wide upward diagonal"/>
          <p:cNvSpPr>
            <a:spLocks noChangeArrowheads="1"/>
          </p:cNvSpPr>
          <p:nvPr/>
        </p:nvSpPr>
        <p:spPr bwMode="auto">
          <a:xfrm>
            <a:off x="3976688" y="6592888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42" name="Rectangle 70" descr="Wide upward diagonal"/>
          <p:cNvSpPr>
            <a:spLocks noChangeArrowheads="1"/>
          </p:cNvSpPr>
          <p:nvPr/>
        </p:nvSpPr>
        <p:spPr bwMode="auto">
          <a:xfrm>
            <a:off x="3976688" y="7299325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43" name="Rectangle 74" descr="Wide upward diagonal"/>
          <p:cNvSpPr>
            <a:spLocks noChangeArrowheads="1"/>
          </p:cNvSpPr>
          <p:nvPr/>
        </p:nvSpPr>
        <p:spPr bwMode="auto">
          <a:xfrm>
            <a:off x="4619625" y="6570663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44" name="Rectangle 75" descr="Wide upward diagonal"/>
          <p:cNvSpPr>
            <a:spLocks noChangeArrowheads="1"/>
          </p:cNvSpPr>
          <p:nvPr/>
        </p:nvSpPr>
        <p:spPr bwMode="auto">
          <a:xfrm>
            <a:off x="4619625" y="7277100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45" name="Rectangle 79" descr="Wide upward diagonal"/>
          <p:cNvSpPr>
            <a:spLocks noChangeArrowheads="1"/>
          </p:cNvSpPr>
          <p:nvPr/>
        </p:nvSpPr>
        <p:spPr bwMode="auto">
          <a:xfrm>
            <a:off x="5235575" y="6570663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46" name="Rectangle 80" descr="Wide upward diagonal"/>
          <p:cNvSpPr>
            <a:spLocks noChangeArrowheads="1"/>
          </p:cNvSpPr>
          <p:nvPr/>
        </p:nvSpPr>
        <p:spPr bwMode="auto">
          <a:xfrm>
            <a:off x="5235575" y="7277100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47" name="Rectangle 84" descr="Wide upward diagonal"/>
          <p:cNvSpPr>
            <a:spLocks noChangeArrowheads="1"/>
          </p:cNvSpPr>
          <p:nvPr/>
        </p:nvSpPr>
        <p:spPr bwMode="auto">
          <a:xfrm>
            <a:off x="5873750" y="6559550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48" name="Rectangle 85" descr="Wide upward diagonal"/>
          <p:cNvSpPr>
            <a:spLocks noChangeArrowheads="1"/>
          </p:cNvSpPr>
          <p:nvPr/>
        </p:nvSpPr>
        <p:spPr bwMode="auto">
          <a:xfrm>
            <a:off x="5873750" y="7265988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49" name="Rectangle 39" descr="Wide upward diagonal"/>
          <p:cNvSpPr>
            <a:spLocks noChangeArrowheads="1"/>
          </p:cNvSpPr>
          <p:nvPr/>
        </p:nvSpPr>
        <p:spPr bwMode="auto">
          <a:xfrm>
            <a:off x="1536700" y="6665913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50" name="Rectangle 40" descr="Wide upward diagonal"/>
          <p:cNvSpPr>
            <a:spLocks noChangeArrowheads="1"/>
          </p:cNvSpPr>
          <p:nvPr/>
        </p:nvSpPr>
        <p:spPr bwMode="auto">
          <a:xfrm>
            <a:off x="1138238" y="7372350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51" name="Rectangle 48" descr="Wide upward diagonal"/>
          <p:cNvSpPr>
            <a:spLocks noChangeArrowheads="1"/>
          </p:cNvSpPr>
          <p:nvPr/>
        </p:nvSpPr>
        <p:spPr bwMode="auto">
          <a:xfrm>
            <a:off x="2135188" y="6665913"/>
            <a:ext cx="400050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52" name="Rectangle 49" descr="Wide upward diagonal"/>
          <p:cNvSpPr>
            <a:spLocks noChangeArrowheads="1"/>
          </p:cNvSpPr>
          <p:nvPr/>
        </p:nvSpPr>
        <p:spPr bwMode="auto">
          <a:xfrm>
            <a:off x="1736725" y="7372350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53" name="Rectangle 58" descr="Wide upward diagonal"/>
          <p:cNvSpPr>
            <a:spLocks noChangeArrowheads="1"/>
          </p:cNvSpPr>
          <p:nvPr/>
        </p:nvSpPr>
        <p:spPr bwMode="auto">
          <a:xfrm>
            <a:off x="2647950" y="6665913"/>
            <a:ext cx="398463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54" name="Rectangle 59" descr="Wide upward diagonal"/>
          <p:cNvSpPr>
            <a:spLocks noChangeArrowheads="1"/>
          </p:cNvSpPr>
          <p:nvPr/>
        </p:nvSpPr>
        <p:spPr bwMode="auto">
          <a:xfrm>
            <a:off x="2249488" y="7372350"/>
            <a:ext cx="398462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7155" name="Text Box 52"/>
          <p:cNvSpPr txBox="1">
            <a:spLocks noChangeArrowheads="1"/>
          </p:cNvSpPr>
          <p:nvPr/>
        </p:nvSpPr>
        <p:spPr bwMode="auto">
          <a:xfrm>
            <a:off x="2335213" y="1030288"/>
            <a:ext cx="2393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u="sng" dirty="0">
                <a:solidFill>
                  <a:srgbClr val="515F7B"/>
                </a:solidFill>
                <a:latin typeface="Calibri" panose="020F0502020204030204" pitchFamily="34" charset="0"/>
              </a:rPr>
              <a:t>Affinity Diagramming</a:t>
            </a:r>
          </a:p>
        </p:txBody>
      </p:sp>
      <p:sp>
        <p:nvSpPr>
          <p:cNvPr id="47156" name="Text Box 53"/>
          <p:cNvSpPr txBox="1">
            <a:spLocks noChangeArrowheads="1"/>
          </p:cNvSpPr>
          <p:nvPr/>
        </p:nvSpPr>
        <p:spPr bwMode="auto">
          <a:xfrm>
            <a:off x="1027113" y="1833563"/>
            <a:ext cx="5126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u="sng" dirty="0">
                <a:solidFill>
                  <a:srgbClr val="515F7B"/>
                </a:solidFill>
                <a:latin typeface="Calibri" panose="020F0502020204030204" pitchFamily="34" charset="0"/>
              </a:rPr>
              <a:t>Data Collection </a:t>
            </a:r>
            <a:r>
              <a:rPr lang="en-US" altLang="en-US" i="1" u="sng" dirty="0">
                <a:solidFill>
                  <a:srgbClr val="515F7B"/>
                </a:solidFill>
                <a:latin typeface="Calibri" panose="020F0502020204030204" pitchFamily="34" charset="0"/>
              </a:rPr>
              <a:t>Approach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01700" y="561975"/>
            <a:ext cx="52419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cap="small" dirty="0">
                <a:solidFill>
                  <a:srgbClr val="515F7B"/>
                </a:solidFill>
                <a:latin typeface="+mn-lt"/>
                <a:cs typeface="+mn-cs"/>
              </a:rPr>
              <a:t>Brainstorm</a:t>
            </a:r>
            <a:r>
              <a:rPr lang="en-US" sz="2000" u="sng" cap="small" dirty="0">
                <a:solidFill>
                  <a:srgbClr val="515F7B"/>
                </a:solidFill>
                <a:latin typeface="+mn-lt"/>
                <a:cs typeface="+mn-cs"/>
              </a:rPr>
              <a:t> </a:t>
            </a:r>
            <a:r>
              <a:rPr lang="en-US" sz="2400" u="sng" cap="small" dirty="0">
                <a:solidFill>
                  <a:srgbClr val="515F7B"/>
                </a:solidFill>
                <a:latin typeface="+mn-lt"/>
                <a:cs typeface="+mn-cs"/>
              </a:rPr>
              <a:t>Session</a:t>
            </a:r>
            <a:endParaRPr lang="en-US" sz="2000" u="sng" cap="small" dirty="0">
              <a:solidFill>
                <a:srgbClr val="515F7B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000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6172200" cy="66675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u="sng" cap="small" dirty="0" smtClean="0">
                <a:solidFill>
                  <a:srgbClr val="515F7B"/>
                </a:solidFill>
              </a:rPr>
              <a:t>Constructing an Affinity Diagram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820863"/>
            <a:ext cx="6330950" cy="6645275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US" altLang="en-US" sz="1400" dirty="0" smtClean="0">
                <a:latin typeface="Arial Narrow" panose="020B0606020202030204" pitchFamily="34" charset="0"/>
              </a:rPr>
              <a:t>Provide the topic for the team to consider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US" altLang="en-US" sz="1400" dirty="0" smtClean="0">
                <a:latin typeface="Arial Narrow" panose="020B0606020202030204" pitchFamily="34" charset="0"/>
              </a:rPr>
              <a:t>Conduct a brainstorming session requesting members provide their ideas on Post-its™ to address the topic</a:t>
            </a:r>
          </a:p>
          <a:p>
            <a:pPr lvl="1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altLang="en-US" sz="1300" dirty="0" smtClean="0">
                <a:latin typeface="Arial Narrow" panose="020B0606020202030204" pitchFamily="34" charset="0"/>
              </a:rPr>
              <a:t>Write one idea per post-it™ and include a subject and verb phrase to communicate the essence of the idea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US" altLang="en-US" sz="1400" dirty="0" smtClean="0">
                <a:latin typeface="Arial Narrow" panose="020B0606020202030204" pitchFamily="34" charset="0"/>
              </a:rPr>
              <a:t>Have members read their post-its™ aloud</a:t>
            </a:r>
          </a:p>
          <a:p>
            <a:pPr lvl="1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altLang="en-US" sz="1300" dirty="0" smtClean="0">
                <a:latin typeface="Arial Narrow" panose="020B0606020202030204" pitchFamily="34" charset="0"/>
              </a:rPr>
              <a:t>Place the post-its™ on a wall or table in random order</a:t>
            </a:r>
          </a:p>
          <a:p>
            <a:pPr lvl="1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altLang="en-US" sz="1300" dirty="0" smtClean="0">
                <a:latin typeface="Arial Narrow" panose="020B0606020202030204" pitchFamily="34" charset="0"/>
              </a:rPr>
              <a:t>Allow time for members to ask clarifying questions 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US" altLang="en-US" sz="1400" dirty="0" smtClean="0">
                <a:latin typeface="Arial Narrow" panose="020B0606020202030204" pitchFamily="34" charset="0"/>
              </a:rPr>
              <a:t>Ask two team members to organize the post-its™ in similar clusters</a:t>
            </a:r>
          </a:p>
          <a:p>
            <a:pPr lvl="1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altLang="en-US" sz="1300" dirty="0" smtClean="0">
                <a:latin typeface="Arial Narrow" panose="020B0606020202030204" pitchFamily="34" charset="0"/>
              </a:rPr>
              <a:t>Duplicate post-its where there is disagreement of placement. Put the post-its™ in multiple columns to resolve the differences of opinion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US" altLang="en-US" sz="1400" dirty="0" smtClean="0">
                <a:latin typeface="Arial Narrow" panose="020B0606020202030204" pitchFamily="34" charset="0"/>
              </a:rPr>
              <a:t>Invite the rest of the team to review the clusters created</a:t>
            </a:r>
          </a:p>
          <a:p>
            <a:pPr lvl="1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altLang="en-US" sz="1300" dirty="0" smtClean="0">
                <a:latin typeface="Arial Narrow" panose="020B0606020202030204" pitchFamily="34" charset="0"/>
              </a:rPr>
              <a:t>Team members are empowered to move the post-its™ around </a:t>
            </a:r>
          </a:p>
          <a:p>
            <a:pPr lvl="1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altLang="en-US" sz="1300" dirty="0" smtClean="0">
                <a:latin typeface="Arial Narrow" panose="020B0606020202030204" pitchFamily="34" charset="0"/>
              </a:rPr>
              <a:t>Continue this process until everyone is comfortable with the clusters. Make duplicate post-its™ to resolve disagreements among members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US" altLang="en-US" sz="1400" dirty="0" smtClean="0">
                <a:latin typeface="Arial Narrow" panose="020B0606020202030204" pitchFamily="34" charset="0"/>
              </a:rPr>
              <a:t>Provide a title phrase for each cluster depicting the essence of the individual post-its™ in the column. The outcome provides an overview and theme of your findings. The clusters represent</a:t>
            </a:r>
          </a:p>
          <a:p>
            <a:pPr lvl="1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altLang="en-US" sz="1300" dirty="0" smtClean="0">
                <a:latin typeface="Arial Narrow" panose="020B0606020202030204" pitchFamily="34" charset="0"/>
              </a:rPr>
              <a:t>Major actions required to accomplish a goal statement</a:t>
            </a:r>
          </a:p>
          <a:p>
            <a:pPr lvl="1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altLang="en-US" sz="1300" dirty="0" smtClean="0">
                <a:latin typeface="Arial Narrow" panose="020B0606020202030204" pitchFamily="34" charset="0"/>
              </a:rPr>
              <a:t>Major issues needed to frame a problem statement</a:t>
            </a:r>
            <a:endParaRPr lang="en-US" altLang="en-US" sz="1500" dirty="0" smtClean="0">
              <a:latin typeface="Arial Narrow" panose="020B0606020202030204" pitchFamily="34" charset="0"/>
            </a:endParaRPr>
          </a:p>
        </p:txBody>
      </p:sp>
      <p:sp>
        <p:nvSpPr>
          <p:cNvPr id="48132" name="Rectangle 8"/>
          <p:cNvSpPr>
            <a:spLocks noChangeArrowheads="1"/>
          </p:cNvSpPr>
          <p:nvPr/>
        </p:nvSpPr>
        <p:spPr bwMode="auto">
          <a:xfrm>
            <a:off x="400050" y="1425575"/>
            <a:ext cx="15922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600" dirty="0">
                <a:latin typeface="Calibri" panose="020F0502020204030204" pitchFamily="34" charset="0"/>
              </a:rPr>
              <a:t>The Process: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/>
              <a:t>H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29184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38405</TotalTime>
  <Words>273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Tahoma</vt:lpstr>
      <vt:lpstr>Wingdings</vt:lpstr>
      <vt:lpstr>Office Theme</vt:lpstr>
      <vt:lpstr>PowerPoint Presentation</vt:lpstr>
      <vt:lpstr>PowerPoint Presentation</vt:lpstr>
      <vt:lpstr>Constructing an Affinity Diagram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</dc:creator>
  <cp:lastModifiedBy>Michael K Onatolu</cp:lastModifiedBy>
  <cp:revision>1404</cp:revision>
  <cp:lastPrinted>2023-01-13T15:27:00Z</cp:lastPrinted>
  <dcterms:created xsi:type="dcterms:W3CDTF">2013-08-15T14:11:41Z</dcterms:created>
  <dcterms:modified xsi:type="dcterms:W3CDTF">2023-01-15T14:23:26Z</dcterms:modified>
</cp:coreProperties>
</file>