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48" r:id="rId1"/>
  </p:sldMasterIdLst>
  <p:notesMasterIdLst>
    <p:notesMasterId r:id="rId7"/>
  </p:notesMasterIdLst>
  <p:handoutMasterIdLst>
    <p:handoutMasterId r:id="rId8"/>
  </p:handoutMasterIdLst>
  <p:sldIdLst>
    <p:sldId id="1039" r:id="rId2"/>
    <p:sldId id="1040" r:id="rId3"/>
    <p:sldId id="1041" r:id="rId4"/>
    <p:sldId id="1042" r:id="rId5"/>
    <p:sldId id="1043" r:id="rId6"/>
  </p:sldIdLst>
  <p:sldSz cx="6858000" cy="9144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7773" autoAdjust="0"/>
    <p:restoredTop sz="96412" autoAdjust="0"/>
  </p:normalViewPr>
  <p:slideViewPr>
    <p:cSldViewPr>
      <p:cViewPr varScale="1">
        <p:scale>
          <a:sx n="88" d="100"/>
          <a:sy n="88" d="100"/>
        </p:scale>
        <p:origin x="3684" y="108"/>
      </p:cViewPr>
      <p:guideLst>
        <p:guide orient="horz" pos="2880"/>
        <p:guide pos="2160"/>
      </p:guideLst>
    </p:cSldViewPr>
  </p:slideViewPr>
  <p:notesTextViewPr>
    <p:cViewPr>
      <p:scale>
        <a:sx n="3" d="2"/>
        <a:sy n="3" d="2"/>
      </p:scale>
      <p:origin x="0" y="0"/>
    </p:cViewPr>
  </p:notesTextViewPr>
  <p:sorterViewPr>
    <p:cViewPr>
      <p:scale>
        <a:sx n="182" d="100"/>
        <a:sy n="182" d="100"/>
      </p:scale>
      <p:origin x="0" y="0"/>
    </p:cViewPr>
  </p:sorterViewPr>
  <p:notesViewPr>
    <p:cSldViewPr>
      <p:cViewPr varScale="1">
        <p:scale>
          <a:sx n="69" d="100"/>
          <a:sy n="69" d="100"/>
        </p:scale>
        <p:origin x="-3334" y="-8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11488" cy="461963"/>
          </a:xfrm>
          <a:prstGeom prst="rect">
            <a:avLst/>
          </a:prstGeom>
        </p:spPr>
        <p:txBody>
          <a:bodyPr vert="horz" lIns="90763" tIns="45382" rIns="90763" bIns="45382" rtlCol="0"/>
          <a:lstStyle>
            <a:lvl1pPr algn="l">
              <a:defRPr sz="1200"/>
            </a:lvl1pPr>
          </a:lstStyle>
          <a:p>
            <a:endParaRPr lang="en-US" dirty="0"/>
          </a:p>
        </p:txBody>
      </p:sp>
      <p:sp>
        <p:nvSpPr>
          <p:cNvPr id="3" name="Date Placeholder 2"/>
          <p:cNvSpPr>
            <a:spLocks noGrp="1"/>
          </p:cNvSpPr>
          <p:nvPr>
            <p:ph type="dt" sz="quarter" idx="1"/>
          </p:nvPr>
        </p:nvSpPr>
        <p:spPr>
          <a:xfrm>
            <a:off x="3937000" y="2"/>
            <a:ext cx="3011488" cy="461963"/>
          </a:xfrm>
          <a:prstGeom prst="rect">
            <a:avLst/>
          </a:prstGeom>
        </p:spPr>
        <p:txBody>
          <a:bodyPr vert="horz" lIns="90763" tIns="45382" rIns="90763" bIns="45382" rtlCol="0"/>
          <a:lstStyle>
            <a:lvl1pPr algn="r">
              <a:defRPr sz="1200"/>
            </a:lvl1pPr>
          </a:lstStyle>
          <a:p>
            <a:fld id="{DD29C788-CD61-4509-9642-D290BE7EDC6C}" type="datetimeFigureOut">
              <a:rPr lang="en-US" smtClean="0"/>
              <a:pPr/>
              <a:t>1/15/2023</a:t>
            </a:fld>
            <a:endParaRPr lang="en-US" dirty="0"/>
          </a:p>
        </p:txBody>
      </p:sp>
      <p:sp>
        <p:nvSpPr>
          <p:cNvPr id="4" name="Footer Placeholder 3"/>
          <p:cNvSpPr>
            <a:spLocks noGrp="1"/>
          </p:cNvSpPr>
          <p:nvPr>
            <p:ph type="ftr" sz="quarter" idx="2"/>
          </p:nvPr>
        </p:nvSpPr>
        <p:spPr>
          <a:xfrm>
            <a:off x="0" y="8772527"/>
            <a:ext cx="3011488" cy="461963"/>
          </a:xfrm>
          <a:prstGeom prst="rect">
            <a:avLst/>
          </a:prstGeom>
        </p:spPr>
        <p:txBody>
          <a:bodyPr vert="horz" lIns="90763" tIns="45382" rIns="90763" bIns="453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000" y="8772527"/>
            <a:ext cx="3011488" cy="461963"/>
          </a:xfrm>
          <a:prstGeom prst="rect">
            <a:avLst/>
          </a:prstGeom>
        </p:spPr>
        <p:txBody>
          <a:bodyPr vert="horz" lIns="90763" tIns="45382" rIns="90763" bIns="45382" rtlCol="0" anchor="b"/>
          <a:lstStyle>
            <a:lvl1pPr algn="r">
              <a:defRPr sz="1200"/>
            </a:lvl1pPr>
          </a:lstStyle>
          <a:p>
            <a:fld id="{52EB30B8-85A5-4788-A7E9-4406EC3D1549}" type="slidenum">
              <a:rPr lang="en-US" smtClean="0"/>
              <a:pPr/>
              <a:t>‹#›</a:t>
            </a:fld>
            <a:endParaRPr lang="en-US" dirty="0"/>
          </a:p>
        </p:txBody>
      </p:sp>
    </p:spTree>
    <p:extLst>
      <p:ext uri="{BB962C8B-B14F-4D97-AF65-F5344CB8AC3E}">
        <p14:creationId xmlns:p14="http://schemas.microsoft.com/office/powerpoint/2010/main" val="233023970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1808" tIns="45904" rIns="91808" bIns="45904" rtlCol="0"/>
          <a:lstStyle>
            <a:lvl1pPr algn="l">
              <a:defRPr sz="1200"/>
            </a:lvl1pPr>
          </a:lstStyle>
          <a:p>
            <a:endParaRPr lang="en-US" dirty="0"/>
          </a:p>
        </p:txBody>
      </p:sp>
      <p:sp>
        <p:nvSpPr>
          <p:cNvPr id="3" name="Date Placeholder 2"/>
          <p:cNvSpPr>
            <a:spLocks noGrp="1"/>
          </p:cNvSpPr>
          <p:nvPr>
            <p:ph type="dt" idx="1"/>
          </p:nvPr>
        </p:nvSpPr>
        <p:spPr>
          <a:xfrm>
            <a:off x="3936770" y="0"/>
            <a:ext cx="3011699" cy="461804"/>
          </a:xfrm>
          <a:prstGeom prst="rect">
            <a:avLst/>
          </a:prstGeom>
        </p:spPr>
        <p:txBody>
          <a:bodyPr vert="horz" lIns="91808" tIns="45904" rIns="91808" bIns="45904" rtlCol="0"/>
          <a:lstStyle>
            <a:lvl1pPr algn="r">
              <a:defRPr sz="1200"/>
            </a:lvl1pPr>
          </a:lstStyle>
          <a:p>
            <a:fld id="{F6721B0E-B890-41C1-8CD9-B8F94B454AAB}" type="datetimeFigureOut">
              <a:rPr lang="en-US" smtClean="0"/>
              <a:pPr/>
              <a:t>1/15/2023</a:t>
            </a:fld>
            <a:endParaRPr lang="en-US" dirty="0"/>
          </a:p>
        </p:txBody>
      </p:sp>
      <p:sp>
        <p:nvSpPr>
          <p:cNvPr id="4" name="Slide Image Placeholder 3"/>
          <p:cNvSpPr>
            <a:spLocks noGrp="1" noRot="1" noChangeAspect="1"/>
          </p:cNvSpPr>
          <p:nvPr>
            <p:ph type="sldImg" idx="2"/>
          </p:nvPr>
        </p:nvSpPr>
        <p:spPr>
          <a:xfrm>
            <a:off x="2176463" y="692150"/>
            <a:ext cx="2597150" cy="3463925"/>
          </a:xfrm>
          <a:prstGeom prst="rect">
            <a:avLst/>
          </a:prstGeom>
          <a:noFill/>
          <a:ln w="12700">
            <a:solidFill>
              <a:prstClr val="black"/>
            </a:solidFill>
          </a:ln>
        </p:spPr>
        <p:txBody>
          <a:bodyPr vert="horz" lIns="91808" tIns="45904" rIns="91808" bIns="45904"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1808" tIns="45904" rIns="91808" bIns="4590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1808" tIns="45904" rIns="91808" bIns="4590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70" y="8772668"/>
            <a:ext cx="3011699" cy="461804"/>
          </a:xfrm>
          <a:prstGeom prst="rect">
            <a:avLst/>
          </a:prstGeom>
        </p:spPr>
        <p:txBody>
          <a:bodyPr vert="horz" lIns="91808" tIns="45904" rIns="91808" bIns="45904" rtlCol="0" anchor="b"/>
          <a:lstStyle>
            <a:lvl1pPr algn="r">
              <a:defRPr sz="1200"/>
            </a:lvl1pPr>
          </a:lstStyle>
          <a:p>
            <a:fld id="{59FC2081-04BB-4CB4-B356-32D9D13F9FDB}" type="slidenum">
              <a:rPr lang="en-US" smtClean="0"/>
              <a:pPr/>
              <a:t>‹#›</a:t>
            </a:fld>
            <a:endParaRPr lang="en-US" dirty="0"/>
          </a:p>
        </p:txBody>
      </p:sp>
    </p:spTree>
    <p:extLst>
      <p:ext uri="{BB962C8B-B14F-4D97-AF65-F5344CB8AC3E}">
        <p14:creationId xmlns:p14="http://schemas.microsoft.com/office/powerpoint/2010/main" val="265057352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68513" y="701675"/>
            <a:ext cx="2628900" cy="350837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95935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6463" y="692150"/>
            <a:ext cx="2597150" cy="3463925"/>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119344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91227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053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76610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17FC72-0582-49D1-AC47-5D24BADC030F}" type="datetime1">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7DA86A-148E-41FC-82C9-F65C86AEC376}" type="slidenum">
              <a:rPr lang="en-US" smtClean="0"/>
              <a:pPr/>
              <a:t>‹#›</a:t>
            </a:fld>
            <a:endParaRPr lang="en-US" dirty="0"/>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B46B4C-064F-47E6-BEFE-7011ADE89854}" type="datetime1">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7DA86A-148E-41FC-82C9-F65C86AEC376}" type="slidenum">
              <a:rPr lang="en-US" smtClean="0"/>
              <a:pPr/>
              <a:t>‹#›</a:t>
            </a:fld>
            <a:endParaRPr lang="en-US"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8"/>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8"/>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1E1DC-373E-491D-9C79-0C46268DD366}" type="datetime1">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7DA86A-148E-41FC-82C9-F65C86AEC376}" type="slidenum">
              <a:rPr lang="en-US" smtClean="0"/>
              <a:pPr/>
              <a:t>‹#›</a:t>
            </a:fld>
            <a:endParaRPr lang="en-US"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u="sng">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4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651586D-0D06-4E81-A204-600E30AD5CF5}" type="datetime1">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7DA86A-148E-41FC-82C9-F65C86AEC376}" type="slidenum">
              <a:rPr lang="en-US" smtClean="0"/>
              <a:pPr/>
              <a:t>‹#›</a:t>
            </a:fld>
            <a:endParaRPr lang="en-US" dirty="0"/>
          </a:p>
        </p:txBody>
      </p:sp>
    </p:spTree>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3A7320-239F-40C4-99C3-ABB40ED1B15A}" type="datetime1">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7DA86A-148E-41FC-82C9-F65C86AEC376}" type="slidenum">
              <a:rPr lang="en-US" smtClean="0"/>
              <a:pPr/>
              <a:t>‹#›</a:t>
            </a:fld>
            <a:endParaRPr lang="en-US" dirty="0"/>
          </a:p>
        </p:txBody>
      </p:sp>
    </p:spTree>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783258-775E-4731-A4DB-7BEB918A7D44}" type="datetime1">
              <a:rPr lang="en-US" smtClean="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7DA86A-148E-41FC-82C9-F65C86AEC376}" type="slidenum">
              <a:rPr lang="en-US" smtClean="0"/>
              <a:pPr/>
              <a:t>‹#›</a:t>
            </a:fld>
            <a:endParaRPr lang="en-US" dirty="0"/>
          </a:p>
        </p:txBody>
      </p:sp>
    </p:spTree>
  </p:cSld>
  <p:clrMapOvr>
    <a:masterClrMapping/>
  </p:clrMapOvr>
  <p:transition spd="med"/>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87E390-221D-4F5B-B3FB-CF62B2596043}" type="datetime1">
              <a:rPr lang="en-US" smtClean="0"/>
              <a:t>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7DA86A-148E-41FC-82C9-F65C86AEC376}" type="slidenum">
              <a:rPr lang="en-US" smtClean="0"/>
              <a:pPr/>
              <a:t>‹#›</a:t>
            </a:fld>
            <a:endParaRPr lang="en-US" dirty="0"/>
          </a:p>
        </p:txBody>
      </p:sp>
    </p:spTree>
  </p:cSld>
  <p:clrMapOvr>
    <a:masterClrMapping/>
  </p:clrMapOvr>
  <p:transition spd="med"/>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9F8B3B-4168-4DE0-899A-AF5969CD926F}" type="datetime1">
              <a:rPr lang="en-US" smtClean="0"/>
              <a:t>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7DA86A-148E-41FC-82C9-F65C86AEC376}" type="slidenum">
              <a:rPr lang="en-US" smtClean="0"/>
              <a:pPr/>
              <a:t>‹#›</a:t>
            </a:fld>
            <a:endParaRPr lang="en-US" dirty="0"/>
          </a:p>
        </p:txBody>
      </p:sp>
    </p:spTree>
  </p:cSld>
  <p:clrMapOvr>
    <a:masterClrMapping/>
  </p:clrMapOvr>
  <p:transition spd="med"/>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04A8F-D0ED-4435-AC65-E624D601C4E5}" type="datetime1">
              <a:rPr lang="en-US" smtClean="0"/>
              <a:t>1/15/2023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17DA86A-148E-41FC-82C9-F65C86AEC376}" type="slidenum">
              <a:rPr lang="en-US" smtClean="0"/>
              <a:pPr/>
              <a:t>‹#›</a:t>
            </a:fld>
            <a:endParaRPr lang="en-US"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5834D1-9AE6-43FF-87CA-BD345C58621F}" type="datetime1">
              <a:rPr lang="en-US" smtClean="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7DA86A-148E-41FC-82C9-F65C86AEC376}" type="slidenum">
              <a:rPr lang="en-US" smtClean="0"/>
              <a:pPr/>
              <a:t>‹#›</a:t>
            </a:fld>
            <a:endParaRPr lang="en-US"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6CE207-E4F9-44B4-82D9-9655C3E1E53A}" type="datetime1">
              <a:rPr lang="en-US" smtClean="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7DA86A-148E-41FC-82C9-F65C86AEC376}" type="slidenum">
              <a:rPr lang="en-US" smtClean="0"/>
              <a:pPr/>
              <a:t>‹#›</a:t>
            </a:fld>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61C33D5-0686-40D1-844F-1C890A2C9FC6}" type="datetime1">
              <a:rPr lang="en-US" smtClean="0"/>
              <a:t>1/15/2023</a:t>
            </a:fld>
            <a:endParaRPr lang="en-US" dirty="0"/>
          </a:p>
        </p:txBody>
      </p:sp>
      <p:sp>
        <p:nvSpPr>
          <p:cNvPr id="5" name="Footer Placeholder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solidFill>
              </a:defRPr>
            </a:lvl1pPr>
          </a:lstStyle>
          <a:p>
            <a:fld id="{117DA86A-148E-41FC-82C9-F65C86AEC376}" type="slidenum">
              <a:rPr lang="en-US" smtClean="0"/>
              <a:pPr/>
              <a:t>‹#›</a:t>
            </a:fld>
            <a:endParaRPr lang="en-US" dirty="0"/>
          </a:p>
        </p:txBody>
      </p:sp>
      <p:pic>
        <p:nvPicPr>
          <p:cNvPr id="8" name="Picture 10" descr="mrs_inc_MinuteMan"/>
          <p:cNvPicPr>
            <a:picLocks noChangeAspect="1" noChangeArrowheads="1"/>
          </p:cNvPicPr>
          <p:nvPr/>
        </p:nvPicPr>
        <p:blipFill>
          <a:blip r:embed="rId13" cstate="print"/>
          <a:srcRect/>
          <a:stretch>
            <a:fillRect/>
          </a:stretch>
        </p:blipFill>
        <p:spPr bwMode="auto">
          <a:xfrm>
            <a:off x="5011517" y="2"/>
            <a:ext cx="1846486" cy="366182"/>
          </a:xfrm>
          <a:prstGeom prst="rect">
            <a:avLst/>
          </a:prstGeom>
          <a:noFill/>
          <a:ln w="9525">
            <a:noFill/>
            <a:miter lim="800000"/>
            <a:headEnd/>
            <a:tailEnd/>
          </a:ln>
        </p:spPr>
      </p:pic>
      <p:sp>
        <p:nvSpPr>
          <p:cNvPr id="10" name="Text Box 19"/>
          <p:cNvSpPr txBox="1">
            <a:spLocks noChangeArrowheads="1"/>
          </p:cNvSpPr>
          <p:nvPr userDrawn="1"/>
        </p:nvSpPr>
        <p:spPr bwMode="auto">
          <a:xfrm>
            <a:off x="1810503" y="8514969"/>
            <a:ext cx="3270447" cy="584775"/>
          </a:xfrm>
          <a:prstGeom prst="rect">
            <a:avLst/>
          </a:prstGeom>
          <a:noFill/>
          <a:ln w="9525">
            <a:noFill/>
            <a:miter lim="800000"/>
            <a:headEnd/>
            <a:tailEnd/>
          </a:ln>
          <a:effectLst/>
        </p:spPr>
        <p:txBody>
          <a:bodyPr wrap="none">
            <a:spAutoFit/>
          </a:bodyPr>
          <a:lstStyle/>
          <a:p>
            <a:pPr algn="ctr" eaLnBrk="0" hangingPunct="0">
              <a:defRPr/>
            </a:pPr>
            <a:r>
              <a:rPr lang="en-US" sz="800" dirty="0">
                <a:latin typeface="Tahoma" pitchFamily="34" charset="0"/>
                <a:cs typeface="Tahoma" pitchFamily="34" charset="0"/>
              </a:rPr>
              <a:t>630-983-7607</a:t>
            </a:r>
          </a:p>
          <a:p>
            <a:pPr algn="ctr" eaLnBrk="0" hangingPunct="0">
              <a:defRPr/>
            </a:pPr>
            <a:r>
              <a:rPr lang="en-US" sz="800" dirty="0">
                <a:latin typeface="Tahoma" pitchFamily="34" charset="0"/>
                <a:cs typeface="Tahoma" pitchFamily="34" charset="0"/>
              </a:rPr>
              <a:t>© </a:t>
            </a:r>
            <a:r>
              <a:rPr lang="en-US" sz="800" dirty="0" smtClean="0">
                <a:latin typeface="Tahoma" pitchFamily="34" charset="0"/>
                <a:cs typeface="Tahoma" pitchFamily="34" charset="0"/>
              </a:rPr>
              <a:t>2023 by WILEY Publishing</a:t>
            </a:r>
            <a:r>
              <a:rPr lang="en-US" sz="800" dirty="0">
                <a:latin typeface="Tahoma" pitchFamily="34" charset="0"/>
                <a:cs typeface="Tahoma" pitchFamily="34" charset="0"/>
              </a:rPr>
              <a:t>, Inc. All rights reserved.</a:t>
            </a:r>
          </a:p>
          <a:p>
            <a:pPr algn="ctr" eaLnBrk="0" hangingPunct="0">
              <a:defRPr/>
            </a:pPr>
            <a:r>
              <a:rPr lang="en-US" sz="800" dirty="0">
                <a:latin typeface="Tahoma" pitchFamily="34" charset="0"/>
                <a:cs typeface="Tahoma" pitchFamily="34" charset="0"/>
              </a:rPr>
              <a:t>© </a:t>
            </a:r>
            <a:r>
              <a:rPr lang="en-US" sz="800" dirty="0" smtClean="0">
                <a:latin typeface="Tahoma" pitchFamily="34" charset="0"/>
                <a:cs typeface="Tahoma" pitchFamily="34" charset="0"/>
              </a:rPr>
              <a:t>2023 </a:t>
            </a:r>
            <a:r>
              <a:rPr lang="en-US" sz="800" dirty="0">
                <a:latin typeface="Tahoma" pitchFamily="34" charset="0"/>
                <a:cs typeface="Tahoma" pitchFamily="34" charset="0"/>
              </a:rPr>
              <a:t>by Management Resource Services, Inc. All rights reserved.</a:t>
            </a:r>
          </a:p>
          <a:p>
            <a:pPr algn="ctr" eaLnBrk="0" hangingPunct="0">
              <a:defRPr/>
            </a:pPr>
            <a:endParaRPr lang="en-US" sz="800" dirty="0">
              <a:latin typeface="Tahoma" pitchFamily="34" charset="0"/>
              <a:cs typeface="Tahoma" pitchFamily="34" charset="0"/>
            </a:endParaRPr>
          </a:p>
        </p:txBody>
      </p:sp>
      <p:pic>
        <p:nvPicPr>
          <p:cNvPr id="12" name="Picture 2" descr="U.S. Dept. of Veterans Affairs reaches out to veterans about Afghanistan,  Taliban | PenBay Pilot"/>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1771" y="32659"/>
            <a:ext cx="881741" cy="881741"/>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iming>
    <p:tnLst>
      <p:par>
        <p:cTn id="1" dur="indefinite" restart="never" nodeType="tmRoot"/>
      </p:par>
    </p:tnLst>
  </p:timing>
  <p:hf sldNum="0" hdr="0" ftr="0" dt="0"/>
  <p:txStyles>
    <p:titleStyle>
      <a:lvl1pPr algn="ctr" defTabSz="914400" rtl="0" eaLnBrk="1" latinLnBrk="0" hangingPunct="1">
        <a:spcBef>
          <a:spcPct val="0"/>
        </a:spcBef>
        <a:buNone/>
        <a:defRPr sz="3600" u="sng"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tms.va.gov/learning/user/deeplink_redirect.jsp?linkId=ITEM_DETAILS&amp;componentID=1349505&amp;componentTypeID=NFED&amp;revisionDate=1291004880000"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tms.va.gov/learning/user/deeplink_redirect.jsp?linkId=ITEM_DETAILS&amp;componentID=1349505&amp;componentTypeID=NFED&amp;revisionDate=1291004880000"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742951" y="1930401"/>
          <a:ext cx="5772151" cy="6103778"/>
        </p:xfrm>
        <a:graphic>
          <a:graphicData uri="http://schemas.openxmlformats.org/drawingml/2006/table">
            <a:tbl>
              <a:tblPr firstRow="1" bandRow="1">
                <a:tableStyleId>{5C22544A-7EE6-4342-B048-85BDC9FD1C3A}</a:tableStyleId>
              </a:tblPr>
              <a:tblGrid>
                <a:gridCol w="1659494"/>
                <a:gridCol w="4112657"/>
              </a:tblGrid>
              <a:tr h="1041399">
                <a:tc>
                  <a:txBody>
                    <a:bodyPr/>
                    <a:lstStyle/>
                    <a:p>
                      <a:pPr>
                        <a:lnSpc>
                          <a:spcPct val="150000"/>
                        </a:lnSpc>
                      </a:pPr>
                      <a:r>
                        <a:rPr lang="en-US" sz="2800" dirty="0" smtClean="0">
                          <a:solidFill>
                            <a:srgbClr val="C00000"/>
                          </a:solidFill>
                          <a:effectLst/>
                          <a:latin typeface="Arial" pitchFamily="34" charset="0"/>
                          <a:cs typeface="Arial" pitchFamily="34" charset="0"/>
                        </a:rPr>
                        <a:t>S</a:t>
                      </a:r>
                      <a:r>
                        <a:rPr lang="en-US" sz="1800" dirty="0" smtClean="0">
                          <a:solidFill>
                            <a:schemeClr val="tx1"/>
                          </a:solidFill>
                          <a:effectLst/>
                          <a:latin typeface="Arial" pitchFamily="34" charset="0"/>
                          <a:cs typeface="Arial" pitchFamily="34" charset="0"/>
                        </a:rPr>
                        <a:t>pecific</a:t>
                      </a:r>
                      <a:endParaRPr lang="en-US" sz="1800" dirty="0">
                        <a:solidFill>
                          <a:schemeClr val="tx1"/>
                        </a:solidFill>
                        <a:effectLst/>
                        <a:latin typeface="Arial" pitchFamily="34" charset="0"/>
                        <a:cs typeface="Arial" pitchFamily="34" charset="0"/>
                      </a:endParaRP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US" sz="1600" b="0" dirty="0" smtClean="0">
                          <a:solidFill>
                            <a:schemeClr val="tx1"/>
                          </a:solidFill>
                          <a:effectLst/>
                          <a:latin typeface="Arial" pitchFamily="34" charset="0"/>
                          <a:cs typeface="Arial" pitchFamily="34" charset="0"/>
                        </a:rPr>
                        <a:t>Performance Expectations</a:t>
                      </a:r>
                      <a:r>
                        <a:rPr lang="en-US" sz="1600" b="0" baseline="0" dirty="0" smtClean="0">
                          <a:solidFill>
                            <a:schemeClr val="tx1"/>
                          </a:solidFill>
                          <a:effectLst/>
                          <a:latin typeface="Arial" pitchFamily="34" charset="0"/>
                          <a:cs typeface="Arial" pitchFamily="34" charset="0"/>
                        </a:rPr>
                        <a:t> </a:t>
                      </a:r>
                      <a:r>
                        <a:rPr lang="en-US" sz="1600" b="0" dirty="0" smtClean="0">
                          <a:solidFill>
                            <a:schemeClr val="tx1"/>
                          </a:solidFill>
                          <a:effectLst/>
                          <a:latin typeface="Arial" pitchFamily="34" charset="0"/>
                          <a:cs typeface="Arial" pitchFamily="34" charset="0"/>
                        </a:rPr>
                        <a:t>must describe the outcome or results achieved.</a:t>
                      </a:r>
                      <a:endParaRPr lang="en-US" sz="1600" b="0" dirty="0">
                        <a:solidFill>
                          <a:schemeClr val="tx1"/>
                        </a:solidFill>
                        <a:effectLst/>
                        <a:latin typeface="Arial" pitchFamily="34" charset="0"/>
                        <a:cs typeface="Arial" pitchFamily="34" charset="0"/>
                      </a:endParaRP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66800">
                <a:tc>
                  <a:txBody>
                    <a:bodyPr/>
                    <a:lstStyle/>
                    <a:p>
                      <a:pPr>
                        <a:lnSpc>
                          <a:spcPct val="150000"/>
                        </a:lnSpc>
                      </a:pPr>
                      <a:endParaRPr lang="en-US" sz="700" b="1" kern="1200" dirty="0" smtClean="0">
                        <a:solidFill>
                          <a:srgbClr val="C00000"/>
                        </a:solidFill>
                        <a:effectLst/>
                        <a:latin typeface="Arial" pitchFamily="34" charset="0"/>
                        <a:ea typeface="+mn-ea"/>
                        <a:cs typeface="Arial" pitchFamily="34" charset="0"/>
                      </a:endParaRPr>
                    </a:p>
                    <a:p>
                      <a:pPr>
                        <a:lnSpc>
                          <a:spcPct val="150000"/>
                        </a:lnSpc>
                      </a:pPr>
                      <a:r>
                        <a:rPr lang="en-US" sz="2800" b="1" kern="1200" dirty="0" smtClean="0">
                          <a:solidFill>
                            <a:srgbClr val="C00000"/>
                          </a:solidFill>
                          <a:effectLst/>
                          <a:latin typeface="Arial" pitchFamily="34" charset="0"/>
                          <a:ea typeface="+mn-ea"/>
                          <a:cs typeface="Arial" pitchFamily="34" charset="0"/>
                        </a:rPr>
                        <a:t>M</a:t>
                      </a:r>
                      <a:r>
                        <a:rPr lang="en-US" sz="1800" b="1" kern="1200" dirty="0" smtClean="0">
                          <a:solidFill>
                            <a:schemeClr val="tx1"/>
                          </a:solidFill>
                          <a:effectLst/>
                          <a:latin typeface="Arial" pitchFamily="34" charset="0"/>
                          <a:ea typeface="+mn-ea"/>
                          <a:cs typeface="Arial" pitchFamily="34" charset="0"/>
                        </a:rPr>
                        <a:t>easurable</a:t>
                      </a:r>
                      <a:endParaRPr lang="en-US" sz="1800" b="1" kern="1200" dirty="0">
                        <a:solidFill>
                          <a:schemeClr val="tx1"/>
                        </a:solidFill>
                        <a:effectLst/>
                        <a:latin typeface="Arial" pitchFamily="34" charset="0"/>
                        <a:ea typeface="+mn-ea"/>
                        <a:cs typeface="Arial" pitchFamily="34" charset="0"/>
                      </a:endParaRP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US" sz="1600" b="0" kern="1200" dirty="0" smtClean="0">
                          <a:solidFill>
                            <a:schemeClr val="tx1"/>
                          </a:solidFill>
                          <a:effectLst/>
                          <a:latin typeface="Arial" pitchFamily="34" charset="0"/>
                          <a:ea typeface="+mn-ea"/>
                          <a:cs typeface="Arial" pitchFamily="34" charset="0"/>
                        </a:rPr>
                        <a:t>Define what you will measure.</a:t>
                      </a:r>
                    </a:p>
                    <a:p>
                      <a:pPr>
                        <a:lnSpc>
                          <a:spcPct val="150000"/>
                        </a:lnSpc>
                      </a:pPr>
                      <a:r>
                        <a:rPr lang="en-US" sz="1600" b="0" kern="1200" dirty="0" smtClean="0">
                          <a:solidFill>
                            <a:schemeClr val="tx1"/>
                          </a:solidFill>
                          <a:effectLst/>
                          <a:latin typeface="Arial" pitchFamily="34" charset="0"/>
                          <a:ea typeface="+mn-ea"/>
                          <a:cs typeface="Arial" pitchFamily="34" charset="0"/>
                        </a:rPr>
                        <a:t>Define quantifiable and / or qualitative ways to evaluate the results of the objectives.</a:t>
                      </a:r>
                      <a:endParaRPr lang="en-US" sz="1600" b="0" kern="1200" dirty="0">
                        <a:solidFill>
                          <a:schemeClr val="tx1"/>
                        </a:solidFill>
                        <a:effectLst/>
                        <a:latin typeface="Arial" pitchFamily="34" charset="0"/>
                        <a:ea typeface="+mn-ea"/>
                        <a:cs typeface="Arial" pitchFamily="34" charset="0"/>
                      </a:endParaRP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71600">
                <a:tc>
                  <a:txBody>
                    <a:bodyPr/>
                    <a:lstStyle/>
                    <a:p>
                      <a:pPr marL="0" algn="l" defTabSz="914400" rtl="0" eaLnBrk="1" latinLnBrk="0" hangingPunct="1"/>
                      <a:endParaRPr lang="en-US" sz="1000" b="1" kern="1200" dirty="0" smtClean="0">
                        <a:solidFill>
                          <a:srgbClr val="C00000"/>
                        </a:solidFill>
                        <a:effectLst/>
                        <a:latin typeface="Arial" pitchFamily="34" charset="0"/>
                        <a:ea typeface="+mn-ea"/>
                        <a:cs typeface="Arial" pitchFamily="34" charset="0"/>
                      </a:endParaRPr>
                    </a:p>
                    <a:p>
                      <a:pPr marL="0" algn="l" defTabSz="914400" rtl="0" eaLnBrk="1" latinLnBrk="0" hangingPunct="1"/>
                      <a:endParaRPr lang="en-US" sz="800" b="1" kern="1200" dirty="0" smtClean="0">
                        <a:solidFill>
                          <a:srgbClr val="C00000"/>
                        </a:solidFill>
                        <a:effectLst/>
                        <a:latin typeface="Arial" pitchFamily="34" charset="0"/>
                        <a:ea typeface="+mn-ea"/>
                        <a:cs typeface="Arial" pitchFamily="34" charset="0"/>
                      </a:endParaRPr>
                    </a:p>
                    <a:p>
                      <a:pPr marL="0" algn="l" defTabSz="914400" rtl="0" eaLnBrk="1" latinLnBrk="0" hangingPunct="1"/>
                      <a:r>
                        <a:rPr lang="en-US" sz="2800" b="1" kern="1200" dirty="0" smtClean="0">
                          <a:solidFill>
                            <a:srgbClr val="C00000"/>
                          </a:solidFill>
                          <a:effectLst/>
                          <a:latin typeface="Arial" pitchFamily="34" charset="0"/>
                          <a:ea typeface="+mn-ea"/>
                          <a:cs typeface="Arial" pitchFamily="34" charset="0"/>
                        </a:rPr>
                        <a:t>A</a:t>
                      </a:r>
                      <a:r>
                        <a:rPr lang="en-US" sz="1800" b="1" kern="1200" dirty="0" smtClean="0">
                          <a:solidFill>
                            <a:schemeClr val="tx1"/>
                          </a:solidFill>
                          <a:effectLst/>
                          <a:latin typeface="Arial" pitchFamily="34" charset="0"/>
                          <a:ea typeface="+mn-ea"/>
                          <a:cs typeface="Arial" pitchFamily="34" charset="0"/>
                        </a:rPr>
                        <a:t>lignment</a:t>
                      </a:r>
                      <a:endParaRPr lang="en-US" sz="1800" b="1" kern="1200" dirty="0">
                        <a:solidFill>
                          <a:schemeClr val="tx1"/>
                        </a:solidFill>
                        <a:effectLst/>
                        <a:latin typeface="Arial" pitchFamily="34" charset="0"/>
                        <a:ea typeface="+mn-ea"/>
                        <a:cs typeface="Arial" pitchFamily="34" charset="0"/>
                      </a:endParaRP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US" sz="1600" b="0" kern="1200" dirty="0" smtClean="0">
                          <a:solidFill>
                            <a:schemeClr val="tx1"/>
                          </a:solidFill>
                          <a:effectLst/>
                          <a:latin typeface="Arial" pitchFamily="34" charset="0"/>
                          <a:ea typeface="+mn-ea"/>
                          <a:cs typeface="Arial" pitchFamily="34" charset="0"/>
                        </a:rPr>
                        <a:t>Show direct connection between the performance objectives and the Agency’s  or larger Organization’s Strategic Goals.</a:t>
                      </a: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95400">
                <a:tc>
                  <a:txBody>
                    <a:bodyPr/>
                    <a:lstStyle/>
                    <a:p>
                      <a:pPr marL="0" algn="l" defTabSz="914400" rtl="0" eaLnBrk="1" latinLnBrk="0" hangingPunct="1"/>
                      <a:endParaRPr lang="en-US" sz="1000" b="1" kern="1200" dirty="0" smtClean="0">
                        <a:solidFill>
                          <a:srgbClr val="C00000"/>
                        </a:solidFill>
                        <a:effectLst/>
                        <a:latin typeface="Arial" pitchFamily="34" charset="0"/>
                        <a:ea typeface="+mn-ea"/>
                        <a:cs typeface="Arial" pitchFamily="34" charset="0"/>
                      </a:endParaRPr>
                    </a:p>
                    <a:p>
                      <a:pPr marL="0" algn="l" defTabSz="914400" rtl="0" eaLnBrk="1" latinLnBrk="0" hangingPunct="1"/>
                      <a:r>
                        <a:rPr lang="en-US" sz="2800" b="1" kern="1200" dirty="0" smtClean="0">
                          <a:solidFill>
                            <a:srgbClr val="C00000"/>
                          </a:solidFill>
                          <a:effectLst/>
                          <a:latin typeface="Arial" pitchFamily="34" charset="0"/>
                          <a:ea typeface="+mn-ea"/>
                          <a:cs typeface="Arial" pitchFamily="34" charset="0"/>
                        </a:rPr>
                        <a:t>R</a:t>
                      </a:r>
                      <a:r>
                        <a:rPr lang="en-US" sz="1800" b="1" kern="1200" dirty="0" smtClean="0">
                          <a:solidFill>
                            <a:schemeClr val="tx1"/>
                          </a:solidFill>
                          <a:effectLst/>
                          <a:latin typeface="Arial" pitchFamily="34" charset="0"/>
                          <a:ea typeface="+mn-ea"/>
                          <a:cs typeface="Arial" pitchFamily="34" charset="0"/>
                        </a:rPr>
                        <a:t>ealistic /</a:t>
                      </a:r>
                      <a:r>
                        <a:rPr lang="en-US" sz="2800" b="1" kern="1200" dirty="0" smtClean="0">
                          <a:solidFill>
                            <a:schemeClr val="tx1"/>
                          </a:solidFill>
                          <a:effectLst/>
                          <a:latin typeface="Arial" pitchFamily="34" charset="0"/>
                          <a:ea typeface="+mn-ea"/>
                          <a:cs typeface="Arial" pitchFamily="34" charset="0"/>
                        </a:rPr>
                        <a:t> </a:t>
                      </a:r>
                    </a:p>
                    <a:p>
                      <a:pPr marL="0" algn="l" defTabSz="914400" rtl="0" eaLnBrk="1" latinLnBrk="0" hangingPunct="1"/>
                      <a:r>
                        <a:rPr lang="en-US" sz="2800" b="1" kern="1200" dirty="0" smtClean="0">
                          <a:solidFill>
                            <a:srgbClr val="C00000"/>
                          </a:solidFill>
                          <a:effectLst/>
                          <a:latin typeface="Arial" pitchFamily="34" charset="0"/>
                          <a:ea typeface="+mn-ea"/>
                          <a:cs typeface="Arial" pitchFamily="34" charset="0"/>
                        </a:rPr>
                        <a:t>R</a:t>
                      </a:r>
                      <a:r>
                        <a:rPr lang="en-US" sz="1800" b="1" kern="1200" dirty="0" smtClean="0">
                          <a:solidFill>
                            <a:schemeClr val="tx1"/>
                          </a:solidFill>
                          <a:effectLst/>
                          <a:latin typeface="Arial" pitchFamily="34" charset="0"/>
                          <a:ea typeface="+mn-ea"/>
                          <a:cs typeface="Arial" pitchFamily="34" charset="0"/>
                        </a:rPr>
                        <a:t>elevant</a:t>
                      </a:r>
                      <a:endParaRPr lang="en-US" sz="1800" b="1" kern="1200" dirty="0">
                        <a:solidFill>
                          <a:schemeClr val="tx1"/>
                        </a:solidFill>
                        <a:effectLst/>
                        <a:latin typeface="Arial" pitchFamily="34" charset="0"/>
                        <a:ea typeface="+mn-ea"/>
                        <a:cs typeface="Arial" pitchFamily="34" charset="0"/>
                      </a:endParaRP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lnSpc>
                          <a:spcPct val="150000"/>
                        </a:lnSpc>
                      </a:pPr>
                      <a:endParaRPr lang="en-US" sz="700" b="0" kern="1200" dirty="0" smtClean="0">
                        <a:solidFill>
                          <a:schemeClr val="tx1"/>
                        </a:solidFill>
                        <a:effectLst/>
                        <a:latin typeface="Arial" pitchFamily="34" charset="0"/>
                        <a:ea typeface="+mn-ea"/>
                        <a:cs typeface="Arial" pitchFamily="34" charset="0"/>
                      </a:endParaRPr>
                    </a:p>
                    <a:p>
                      <a:pPr marL="0" algn="l" defTabSz="914400" rtl="0" eaLnBrk="1" latinLnBrk="0" hangingPunct="1">
                        <a:lnSpc>
                          <a:spcPct val="150000"/>
                        </a:lnSpc>
                      </a:pPr>
                      <a:r>
                        <a:rPr lang="en-US" sz="1600" b="0" kern="1200" dirty="0" smtClean="0">
                          <a:solidFill>
                            <a:schemeClr val="tx1"/>
                          </a:solidFill>
                          <a:effectLst/>
                          <a:latin typeface="Arial" pitchFamily="34" charset="0"/>
                          <a:ea typeface="+mn-ea"/>
                          <a:cs typeface="Arial" pitchFamily="34" charset="0"/>
                        </a:rPr>
                        <a:t>Judge the reasonableness for the employee to successfully accomplish the objective.</a:t>
                      </a: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76179">
                <a:tc>
                  <a:txBody>
                    <a:bodyPr/>
                    <a:lstStyle/>
                    <a:p>
                      <a:pPr marL="0" algn="l" defTabSz="914400" rtl="0" eaLnBrk="1" latinLnBrk="0" hangingPunct="1"/>
                      <a:endParaRPr lang="en-US" sz="1050" b="1" kern="1200" dirty="0" smtClean="0">
                        <a:solidFill>
                          <a:srgbClr val="C00000"/>
                        </a:solidFill>
                        <a:effectLst/>
                        <a:latin typeface="Arial" pitchFamily="34" charset="0"/>
                        <a:ea typeface="+mn-ea"/>
                        <a:cs typeface="Arial" pitchFamily="34" charset="0"/>
                      </a:endParaRPr>
                    </a:p>
                    <a:p>
                      <a:pPr marL="0" algn="l" defTabSz="914400" rtl="0" eaLnBrk="1" latinLnBrk="0" hangingPunct="1"/>
                      <a:r>
                        <a:rPr lang="en-US" sz="2800" b="1" kern="1200" dirty="0" smtClean="0">
                          <a:solidFill>
                            <a:srgbClr val="C00000"/>
                          </a:solidFill>
                          <a:effectLst/>
                          <a:latin typeface="Arial" pitchFamily="34" charset="0"/>
                          <a:ea typeface="+mn-ea"/>
                          <a:cs typeface="Arial" pitchFamily="34" charset="0"/>
                        </a:rPr>
                        <a:t>T</a:t>
                      </a:r>
                      <a:r>
                        <a:rPr lang="en-US" sz="1800" b="1" kern="1200" dirty="0" smtClean="0">
                          <a:solidFill>
                            <a:schemeClr val="tx1"/>
                          </a:solidFill>
                          <a:effectLst/>
                          <a:latin typeface="Arial" pitchFamily="34" charset="0"/>
                          <a:ea typeface="+mn-ea"/>
                          <a:cs typeface="Arial" pitchFamily="34" charset="0"/>
                        </a:rPr>
                        <a:t>ime-bound</a:t>
                      </a:r>
                      <a:endParaRPr lang="en-US" sz="1800" b="1" kern="1200" dirty="0">
                        <a:solidFill>
                          <a:schemeClr val="tx1"/>
                        </a:solidFill>
                        <a:effectLst/>
                        <a:latin typeface="Arial" pitchFamily="34" charset="0"/>
                        <a:ea typeface="+mn-ea"/>
                        <a:cs typeface="Arial" pitchFamily="34" charset="0"/>
                      </a:endParaRP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lnSpc>
                          <a:spcPct val="150000"/>
                        </a:lnSpc>
                      </a:pPr>
                      <a:r>
                        <a:rPr lang="en-US" sz="1600" b="0" kern="1200" dirty="0" smtClean="0">
                          <a:solidFill>
                            <a:schemeClr val="tx1"/>
                          </a:solidFill>
                          <a:effectLst/>
                          <a:latin typeface="Arial" pitchFamily="34" charset="0"/>
                          <a:ea typeface="+mn-ea"/>
                          <a:cs typeface="Arial" pitchFamily="34" charset="0"/>
                        </a:rPr>
                        <a:t>Define the timeframe for objectives to be completed in.</a:t>
                      </a: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TextBox 3"/>
          <p:cNvSpPr txBox="1"/>
          <p:nvPr/>
        </p:nvSpPr>
        <p:spPr>
          <a:xfrm>
            <a:off x="2590800" y="865839"/>
            <a:ext cx="1723036" cy="461665"/>
          </a:xfrm>
          <a:prstGeom prst="rect">
            <a:avLst/>
          </a:prstGeom>
          <a:noFill/>
        </p:spPr>
        <p:txBody>
          <a:bodyPr wrap="none" rtlCol="0">
            <a:spAutoFit/>
          </a:bodyPr>
          <a:lstStyle/>
          <a:p>
            <a:r>
              <a:rPr lang="en-US" sz="2400" cap="small" dirty="0">
                <a:solidFill>
                  <a:srgbClr val="515F7B"/>
                </a:solidFill>
              </a:rPr>
              <a:t>SMART Tool</a:t>
            </a:r>
          </a:p>
        </p:txBody>
      </p:sp>
      <p:sp>
        <p:nvSpPr>
          <p:cNvPr id="5" name="TextBox 4"/>
          <p:cNvSpPr txBox="1"/>
          <p:nvPr/>
        </p:nvSpPr>
        <p:spPr>
          <a:xfrm>
            <a:off x="685800" y="8077200"/>
            <a:ext cx="5867400" cy="307777"/>
          </a:xfrm>
          <a:prstGeom prst="rect">
            <a:avLst/>
          </a:prstGeom>
          <a:noFill/>
        </p:spPr>
        <p:txBody>
          <a:bodyPr wrap="square" rtlCol="0">
            <a:spAutoFit/>
          </a:bodyPr>
          <a:lstStyle/>
          <a:p>
            <a:pPr algn="ctr"/>
            <a:r>
              <a:rPr lang="en-US" sz="1400" b="1" dirty="0" smtClean="0">
                <a:solidFill>
                  <a:schemeClr val="tx2"/>
                </a:solidFill>
              </a:rPr>
              <a:t>The SMART Tool is a framework for writing and evaluating job performance.</a:t>
            </a:r>
            <a:endParaRPr lang="en-US" sz="1400" b="1" dirty="0">
              <a:solidFill>
                <a:schemeClr val="tx2"/>
              </a:solidFill>
            </a:endParaRPr>
          </a:p>
        </p:txBody>
      </p:sp>
      <p:pic>
        <p:nvPicPr>
          <p:cNvPr id="6146" name="Picture 2" descr="Image result for S.M.A.R.T. tools imag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12128" y="730251"/>
            <a:ext cx="1200150" cy="1200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362379"/>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1400382" y="785048"/>
            <a:ext cx="4088170" cy="400110"/>
          </a:xfrm>
          <a:prstGeom prst="rect">
            <a:avLst/>
          </a:prstGeom>
        </p:spPr>
        <p:txBody>
          <a:bodyPr wrap="none">
            <a:spAutoFit/>
          </a:bodyPr>
          <a:lstStyle/>
          <a:p>
            <a:pPr algn="ctr"/>
            <a:r>
              <a:rPr lang="en-US" sz="2000" cap="small" dirty="0">
                <a:solidFill>
                  <a:srgbClr val="515F7B"/>
                </a:solidFill>
              </a:rPr>
              <a:t>Worksheet: Writing SMART Objectives</a:t>
            </a:r>
          </a:p>
        </p:txBody>
      </p:sp>
      <p:sp>
        <p:nvSpPr>
          <p:cNvPr id="28" name="TextBox 27"/>
          <p:cNvSpPr txBox="1"/>
          <p:nvPr/>
        </p:nvSpPr>
        <p:spPr>
          <a:xfrm>
            <a:off x="533400" y="1828800"/>
            <a:ext cx="5715000" cy="2241511"/>
          </a:xfrm>
          <a:prstGeom prst="rect">
            <a:avLst/>
          </a:prstGeom>
          <a:noFill/>
        </p:spPr>
        <p:txBody>
          <a:bodyPr wrap="square" rtlCol="0">
            <a:spAutoFit/>
          </a:bodyPr>
          <a:lstStyle/>
          <a:p>
            <a:pPr>
              <a:lnSpc>
                <a:spcPct val="150000"/>
              </a:lnSpc>
            </a:pPr>
            <a:r>
              <a:rPr lang="en-US" sz="1350"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1350" dirty="0"/>
          </a:p>
        </p:txBody>
      </p:sp>
      <p:sp>
        <p:nvSpPr>
          <p:cNvPr id="30" name="TextBox 29"/>
          <p:cNvSpPr txBox="1"/>
          <p:nvPr/>
        </p:nvSpPr>
        <p:spPr>
          <a:xfrm>
            <a:off x="533400" y="4572000"/>
            <a:ext cx="5715000" cy="2241511"/>
          </a:xfrm>
          <a:prstGeom prst="rect">
            <a:avLst/>
          </a:prstGeom>
          <a:noFill/>
        </p:spPr>
        <p:txBody>
          <a:bodyPr wrap="square" rtlCol="0">
            <a:spAutoFit/>
          </a:bodyPr>
          <a:lstStyle/>
          <a:p>
            <a:pPr>
              <a:lnSpc>
                <a:spcPct val="150000"/>
              </a:lnSpc>
            </a:pPr>
            <a:r>
              <a:rPr lang="en-US" sz="1350"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1350" dirty="0"/>
          </a:p>
        </p:txBody>
      </p:sp>
      <p:sp>
        <p:nvSpPr>
          <p:cNvPr id="31" name="TextBox 30"/>
          <p:cNvSpPr txBox="1"/>
          <p:nvPr/>
        </p:nvSpPr>
        <p:spPr>
          <a:xfrm>
            <a:off x="533400" y="1518492"/>
            <a:ext cx="1645002" cy="338554"/>
          </a:xfrm>
          <a:prstGeom prst="rect">
            <a:avLst/>
          </a:prstGeom>
          <a:noFill/>
        </p:spPr>
        <p:txBody>
          <a:bodyPr wrap="none" rtlCol="0">
            <a:spAutoFit/>
          </a:bodyPr>
          <a:lstStyle/>
          <a:p>
            <a:r>
              <a:rPr lang="en-US" sz="1600" u="sng" dirty="0">
                <a:latin typeface="Arial" pitchFamily="34" charset="0"/>
                <a:cs typeface="Arial" pitchFamily="34" charset="0"/>
              </a:rPr>
              <a:t>Draft Objectives</a:t>
            </a:r>
          </a:p>
        </p:txBody>
      </p:sp>
    </p:spTree>
    <p:extLst>
      <p:ext uri="{BB962C8B-B14F-4D97-AF65-F5344CB8AC3E}">
        <p14:creationId xmlns:p14="http://schemas.microsoft.com/office/powerpoint/2010/main" val="855157795"/>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533400" y="990599"/>
          <a:ext cx="6172200" cy="6858001"/>
        </p:xfrm>
        <a:graphic>
          <a:graphicData uri="http://schemas.openxmlformats.org/drawingml/2006/table">
            <a:tbl>
              <a:tblPr/>
              <a:tblGrid>
                <a:gridCol w="6172200"/>
              </a:tblGrid>
              <a:tr h="591911">
                <a:tc>
                  <a:txBody>
                    <a:bodyPr/>
                    <a:lstStyle/>
                    <a:p>
                      <a:pPr marL="0" marR="0">
                        <a:lnSpc>
                          <a:spcPct val="150000"/>
                        </a:lnSpc>
                        <a:spcBef>
                          <a:spcPts val="0"/>
                        </a:spcBef>
                        <a:spcAft>
                          <a:spcPts val="0"/>
                        </a:spcAft>
                      </a:pPr>
                      <a:r>
                        <a:rPr lang="en-US" sz="1200" b="1" cap="small" dirty="0">
                          <a:solidFill>
                            <a:srgbClr val="3E3E3E"/>
                          </a:solidFill>
                          <a:latin typeface="Arial" pitchFamily="34" charset="0"/>
                          <a:ea typeface="Times New Roman"/>
                          <a:cs typeface="Arial" pitchFamily="34" charset="0"/>
                        </a:rPr>
                        <a:t>My Goal:</a:t>
                      </a:r>
                      <a:r>
                        <a:rPr lang="en-US" sz="1200" b="1" dirty="0">
                          <a:solidFill>
                            <a:srgbClr val="3E3E3E"/>
                          </a:solidFill>
                          <a:latin typeface="Arial" pitchFamily="34" charset="0"/>
                          <a:ea typeface="Times New Roman"/>
                          <a:cs typeface="Arial" pitchFamily="34" charset="0"/>
                        </a:rPr>
                        <a:t>	</a:t>
                      </a:r>
                      <a:endParaRPr lang="en-US" sz="1200" dirty="0">
                        <a:latin typeface="Arial" pitchFamily="34" charset="0"/>
                        <a:ea typeface="Times New Roman"/>
                        <a:cs typeface="Arial" pitchFamily="34" charset="0"/>
                      </a:endParaRPr>
                    </a:p>
                    <a:p>
                      <a:pPr marL="0" marR="0">
                        <a:lnSpc>
                          <a:spcPts val="1500"/>
                        </a:lnSpc>
                        <a:spcBef>
                          <a:spcPts val="0"/>
                        </a:spcBef>
                        <a:spcAft>
                          <a:spcPts val="1200"/>
                        </a:spcAft>
                      </a:pPr>
                      <a:r>
                        <a:rPr lang="en-US" sz="1200" b="1" i="1" dirty="0">
                          <a:solidFill>
                            <a:srgbClr val="3E3E3E"/>
                          </a:solidFill>
                          <a:latin typeface="Arial" pitchFamily="34" charset="0"/>
                          <a:ea typeface="Times New Roman"/>
                          <a:cs typeface="Arial" pitchFamily="34" charset="0"/>
                        </a:rPr>
                        <a:t>I am going to increase my leadership skills</a:t>
                      </a:r>
                      <a:endParaRPr lang="en-US" sz="1200" dirty="0">
                        <a:latin typeface="Arial" pitchFamily="34" charset="0"/>
                        <a:ea typeface="Times New Roman"/>
                        <a:cs typeface="Arial" pitchFamily="34" charset="0"/>
                      </a:endParaRPr>
                    </a:p>
                  </a:txBody>
                  <a:tcPr marL="40620" marR="406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4290">
                <a:tc>
                  <a:txBody>
                    <a:bodyPr/>
                    <a:lstStyle/>
                    <a:p>
                      <a:pPr marL="0" marR="0">
                        <a:lnSpc>
                          <a:spcPct val="150000"/>
                        </a:lnSpc>
                        <a:spcBef>
                          <a:spcPts val="0"/>
                        </a:spcBef>
                        <a:spcAft>
                          <a:spcPts val="0"/>
                        </a:spcAft>
                      </a:pPr>
                      <a:r>
                        <a:rPr lang="en-US" sz="1200" b="1" i="1" u="sng" dirty="0" smtClean="0">
                          <a:solidFill>
                            <a:srgbClr val="4F81BD"/>
                          </a:solidFill>
                          <a:latin typeface="Arial" pitchFamily="34" charset="0"/>
                          <a:ea typeface="Times New Roman"/>
                          <a:cs typeface="Arial" pitchFamily="34" charset="0"/>
                        </a:rPr>
                        <a:t>Specific</a:t>
                      </a:r>
                      <a:endParaRPr lang="en-US" sz="1200" b="1" i="1" dirty="0">
                        <a:solidFill>
                          <a:srgbClr val="4F81BD"/>
                        </a:solidFill>
                        <a:latin typeface="Arial" pitchFamily="34" charset="0"/>
                        <a:ea typeface="Times New Roman"/>
                        <a:cs typeface="Arial" pitchFamily="34" charset="0"/>
                      </a:endParaRPr>
                    </a:p>
                    <a:p>
                      <a:pPr marL="0" marR="0">
                        <a:lnSpc>
                          <a:spcPct val="115000"/>
                        </a:lnSpc>
                        <a:spcBef>
                          <a:spcPts val="0"/>
                        </a:spcBef>
                        <a:spcAft>
                          <a:spcPts val="0"/>
                        </a:spcAft>
                      </a:pPr>
                      <a:r>
                        <a:rPr lang="en-US" sz="1200" dirty="0">
                          <a:solidFill>
                            <a:srgbClr val="3E3E3E"/>
                          </a:solidFill>
                          <a:latin typeface="Arial" pitchFamily="34" charset="0"/>
                          <a:ea typeface="Times New Roman"/>
                          <a:cs typeface="Arial" pitchFamily="34" charset="0"/>
                        </a:rPr>
                        <a:t>To be specific, your goal should be concrete and well-defined. It should identify what you are trying to achieve and who is responsible for completing each component of the goal. Start by asking yourself questions like</a:t>
                      </a:r>
                      <a:r>
                        <a:rPr lang="en-US" sz="1200" dirty="0" smtClean="0">
                          <a:solidFill>
                            <a:srgbClr val="3E3E3E"/>
                          </a:solidFill>
                          <a:latin typeface="Arial" pitchFamily="34" charset="0"/>
                          <a:ea typeface="Times New Roman"/>
                          <a:cs typeface="Arial" pitchFamily="34" charset="0"/>
                        </a:rPr>
                        <a:t>:</a:t>
                      </a:r>
                    </a:p>
                    <a:p>
                      <a:pPr marL="800100" marR="0" lvl="1" indent="-342900">
                        <a:lnSpc>
                          <a:spcPct val="115000"/>
                        </a:lnSpc>
                        <a:spcBef>
                          <a:spcPts val="0"/>
                        </a:spcBef>
                        <a:spcAft>
                          <a:spcPts val="0"/>
                        </a:spcAft>
                        <a:buSzPts val="1000"/>
                        <a:buFont typeface="Wingdings 2"/>
                        <a:buChar char=""/>
                        <a:tabLst>
                          <a:tab pos="457200" algn="l"/>
                        </a:tabLst>
                      </a:pPr>
                      <a:r>
                        <a:rPr lang="en-US" sz="1200" dirty="0" smtClean="0">
                          <a:solidFill>
                            <a:srgbClr val="3E3E3E"/>
                          </a:solidFill>
                          <a:latin typeface="Arial" pitchFamily="34" charset="0"/>
                          <a:ea typeface="Calibri"/>
                          <a:cs typeface="Arial" pitchFamily="34" charset="0"/>
                        </a:rPr>
                        <a:t>What </a:t>
                      </a:r>
                      <a:r>
                        <a:rPr lang="en-US" sz="1200" dirty="0">
                          <a:solidFill>
                            <a:srgbClr val="3E3E3E"/>
                          </a:solidFill>
                          <a:latin typeface="Arial" pitchFamily="34" charset="0"/>
                          <a:ea typeface="Calibri"/>
                          <a:cs typeface="Arial" pitchFamily="34" charset="0"/>
                        </a:rPr>
                        <a:t>exactly do I want to do?</a:t>
                      </a:r>
                      <a:endParaRPr lang="en-US" sz="1200" dirty="0">
                        <a:latin typeface="Arial" pitchFamily="34" charset="0"/>
                        <a:ea typeface="Calibri"/>
                        <a:cs typeface="Arial" pitchFamily="34" charset="0"/>
                      </a:endParaRPr>
                    </a:p>
                    <a:p>
                      <a:pPr marL="800100" marR="0" lvl="1" indent="-342900">
                        <a:lnSpc>
                          <a:spcPct val="115000"/>
                        </a:lnSpc>
                        <a:spcBef>
                          <a:spcPts val="0"/>
                        </a:spcBef>
                        <a:spcAft>
                          <a:spcPts val="0"/>
                        </a:spcAft>
                        <a:buSzPts val="1000"/>
                        <a:buFont typeface="Wingdings 2"/>
                        <a:buChar char=""/>
                        <a:tabLst>
                          <a:tab pos="457200" algn="l"/>
                        </a:tabLst>
                      </a:pPr>
                      <a:r>
                        <a:rPr lang="en-US" sz="1200" dirty="0">
                          <a:solidFill>
                            <a:srgbClr val="3E3E3E"/>
                          </a:solidFill>
                          <a:latin typeface="Arial" pitchFamily="34" charset="0"/>
                          <a:ea typeface="Calibri"/>
                          <a:cs typeface="Arial" pitchFamily="34" charset="0"/>
                        </a:rPr>
                        <a:t>Are there certain steps I should take?</a:t>
                      </a:r>
                      <a:endParaRPr lang="en-US" sz="1200" dirty="0">
                        <a:latin typeface="Arial" pitchFamily="34" charset="0"/>
                        <a:ea typeface="Calibri"/>
                        <a:cs typeface="Arial" pitchFamily="34" charset="0"/>
                      </a:endParaRPr>
                    </a:p>
                    <a:p>
                      <a:pPr marL="800100" marR="0" lvl="1" indent="-342900" algn="l" defTabSz="914400" rtl="0" eaLnBrk="1" latinLnBrk="0" hangingPunct="1">
                        <a:lnSpc>
                          <a:spcPct val="115000"/>
                        </a:lnSpc>
                        <a:spcBef>
                          <a:spcPts val="0"/>
                        </a:spcBef>
                        <a:spcAft>
                          <a:spcPts val="0"/>
                        </a:spcAft>
                        <a:buSzPts val="1000"/>
                        <a:buFont typeface="Wingdings 2"/>
                        <a:buChar char=""/>
                        <a:tabLst>
                          <a:tab pos="457200" algn="l"/>
                        </a:tabLst>
                      </a:pPr>
                      <a:r>
                        <a:rPr lang="en-US" sz="1200" kern="1200" dirty="0">
                          <a:solidFill>
                            <a:srgbClr val="3E3E3E"/>
                          </a:solidFill>
                          <a:latin typeface="Arial" pitchFamily="34" charset="0"/>
                          <a:ea typeface="Calibri"/>
                          <a:cs typeface="Arial" pitchFamily="34" charset="0"/>
                        </a:rPr>
                        <a:t>Will I be using specific resources to reach my goal?</a:t>
                      </a:r>
                    </a:p>
                    <a:p>
                      <a:pPr marL="800100" marR="0" lvl="1" indent="-342900">
                        <a:lnSpc>
                          <a:spcPct val="115000"/>
                        </a:lnSpc>
                        <a:spcBef>
                          <a:spcPts val="0"/>
                        </a:spcBef>
                        <a:spcAft>
                          <a:spcPts val="1000"/>
                        </a:spcAft>
                        <a:buSzPts val="1000"/>
                        <a:buFont typeface="Wingdings 2"/>
                        <a:buChar char=""/>
                        <a:tabLst>
                          <a:tab pos="457200" algn="l"/>
                        </a:tabLst>
                      </a:pPr>
                      <a:r>
                        <a:rPr lang="en-US" sz="1200" dirty="0">
                          <a:solidFill>
                            <a:srgbClr val="3E3E3E"/>
                          </a:solidFill>
                          <a:latin typeface="Arial" pitchFamily="34" charset="0"/>
                          <a:ea typeface="Calibri"/>
                          <a:cs typeface="Arial" pitchFamily="34" charset="0"/>
                        </a:rPr>
                        <a:t>Will I need to work with someone else?</a:t>
                      </a:r>
                      <a:endParaRPr lang="en-US" sz="1200" dirty="0">
                        <a:latin typeface="Arial" pitchFamily="34" charset="0"/>
                        <a:ea typeface="Calibri"/>
                        <a:cs typeface="Arial" pitchFamily="34" charset="0"/>
                      </a:endParaRPr>
                    </a:p>
                    <a:p>
                      <a:pPr marL="0" marR="0">
                        <a:lnSpc>
                          <a:spcPct val="115000"/>
                        </a:lnSpc>
                      </a:pPr>
                      <a:r>
                        <a:rPr lang="en-US" sz="1200" dirty="0">
                          <a:solidFill>
                            <a:srgbClr val="3E3E3E"/>
                          </a:solidFill>
                          <a:latin typeface="Arial" pitchFamily="34" charset="0"/>
                          <a:ea typeface="Times New Roman"/>
                          <a:cs typeface="Arial" pitchFamily="34" charset="0"/>
                        </a:rPr>
                        <a:t>So, for example, if your overarching goal is to improve your leadership skills, you can make that goal </a:t>
                      </a:r>
                      <a:r>
                        <a:rPr lang="en-US" sz="1200" b="1" dirty="0">
                          <a:solidFill>
                            <a:srgbClr val="3E3E3E"/>
                          </a:solidFill>
                          <a:latin typeface="Arial" pitchFamily="34" charset="0"/>
                          <a:ea typeface="Times New Roman"/>
                          <a:cs typeface="Arial" pitchFamily="34" charset="0"/>
                        </a:rPr>
                        <a:t>specific</a:t>
                      </a:r>
                      <a:r>
                        <a:rPr lang="en-US" sz="1200" dirty="0">
                          <a:solidFill>
                            <a:srgbClr val="3E3E3E"/>
                          </a:solidFill>
                          <a:latin typeface="Arial" pitchFamily="34" charset="0"/>
                          <a:ea typeface="Times New Roman"/>
                          <a:cs typeface="Arial" pitchFamily="34" charset="0"/>
                        </a:rPr>
                        <a:t> by saying:</a:t>
                      </a:r>
                      <a:endParaRPr lang="en-US" sz="1200" dirty="0">
                        <a:latin typeface="Arial" pitchFamily="34" charset="0"/>
                        <a:ea typeface="Times New Roman"/>
                        <a:cs typeface="Arial" pitchFamily="34" charset="0"/>
                      </a:endParaRPr>
                    </a:p>
                    <a:p>
                      <a:pPr marL="0" marR="0">
                        <a:lnSpc>
                          <a:spcPct val="115000"/>
                        </a:lnSpc>
                        <a:spcBef>
                          <a:spcPts val="0"/>
                        </a:spcBef>
                        <a:spcAft>
                          <a:spcPts val="0"/>
                        </a:spcAft>
                      </a:pPr>
                      <a:endParaRPr lang="en-US" sz="1200" b="1" cap="small" dirty="0" smtClean="0">
                        <a:latin typeface="Arial" pitchFamily="34" charset="0"/>
                        <a:ea typeface="Times New Roman"/>
                        <a:cs typeface="Arial" pitchFamily="34" charset="0"/>
                      </a:endParaRPr>
                    </a:p>
                    <a:p>
                      <a:pPr marL="0" marR="0">
                        <a:lnSpc>
                          <a:spcPct val="115000"/>
                        </a:lnSpc>
                        <a:spcBef>
                          <a:spcPts val="0"/>
                        </a:spcBef>
                        <a:spcAft>
                          <a:spcPts val="0"/>
                        </a:spcAft>
                      </a:pPr>
                      <a:r>
                        <a:rPr lang="en-US" sz="1200" b="1" cap="small" dirty="0" smtClean="0">
                          <a:latin typeface="Arial" pitchFamily="34" charset="0"/>
                          <a:ea typeface="Times New Roman"/>
                          <a:cs typeface="Arial" pitchFamily="34" charset="0"/>
                        </a:rPr>
                        <a:t>Revision </a:t>
                      </a:r>
                      <a:r>
                        <a:rPr lang="en-US" sz="1200" b="1" cap="small" dirty="0">
                          <a:latin typeface="Arial" pitchFamily="34" charset="0"/>
                          <a:ea typeface="Times New Roman"/>
                          <a:cs typeface="Arial" pitchFamily="34" charset="0"/>
                        </a:rPr>
                        <a:t>to include Specificity:</a:t>
                      </a:r>
                      <a:r>
                        <a:rPr lang="en-US" sz="1200" i="1" dirty="0">
                          <a:solidFill>
                            <a:srgbClr val="3E3E3E"/>
                          </a:solidFill>
                          <a:latin typeface="Arial" pitchFamily="34" charset="0"/>
                          <a:ea typeface="Times New Roman"/>
                          <a:cs typeface="Arial" pitchFamily="34" charset="0"/>
                        </a:rPr>
                        <a:t> </a:t>
                      </a:r>
                      <a:endParaRPr lang="en-US" sz="1200" dirty="0">
                        <a:latin typeface="Arial" pitchFamily="34" charset="0"/>
                        <a:ea typeface="Times New Roman"/>
                        <a:cs typeface="Arial" pitchFamily="34" charset="0"/>
                      </a:endParaRPr>
                    </a:p>
                    <a:p>
                      <a:pPr marL="0" marR="0">
                        <a:lnSpc>
                          <a:spcPct val="115000"/>
                        </a:lnSpc>
                        <a:spcBef>
                          <a:spcPts val="0"/>
                        </a:spcBef>
                        <a:spcAft>
                          <a:spcPts val="0"/>
                        </a:spcAft>
                      </a:pPr>
                      <a:r>
                        <a:rPr lang="en-US" sz="1200" b="1" i="1" dirty="0">
                          <a:solidFill>
                            <a:srgbClr val="3E3E3E"/>
                          </a:solidFill>
                          <a:latin typeface="Arial" pitchFamily="34" charset="0"/>
                          <a:ea typeface="Times New Roman"/>
                          <a:cs typeface="Arial" pitchFamily="34" charset="0"/>
                        </a:rPr>
                        <a:t>I am going to register for and take online training courses to improve my leadership skills</a:t>
                      </a:r>
                      <a:r>
                        <a:rPr lang="en-US" sz="1200" b="1" dirty="0">
                          <a:solidFill>
                            <a:srgbClr val="3E3E3E"/>
                          </a:solidFill>
                          <a:latin typeface="Arial" pitchFamily="34" charset="0"/>
                          <a:ea typeface="Times New Roman"/>
                          <a:cs typeface="Arial" pitchFamily="34" charset="0"/>
                        </a:rPr>
                        <a:t>.</a:t>
                      </a:r>
                      <a:endParaRPr lang="en-US" sz="1200" dirty="0">
                        <a:latin typeface="Arial" pitchFamily="34" charset="0"/>
                        <a:ea typeface="Times New Roman"/>
                        <a:cs typeface="Arial" pitchFamily="34" charset="0"/>
                      </a:endParaRPr>
                    </a:p>
                  </a:txBody>
                  <a:tcPr marL="40620" marR="406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0">
                <a:tc>
                  <a:txBody>
                    <a:bodyPr/>
                    <a:lstStyle/>
                    <a:p>
                      <a:pPr marL="0" marR="0">
                        <a:lnSpc>
                          <a:spcPct val="150000"/>
                        </a:lnSpc>
                        <a:spcBef>
                          <a:spcPts val="0"/>
                        </a:spcBef>
                        <a:spcAft>
                          <a:spcPts val="0"/>
                        </a:spcAft>
                      </a:pPr>
                      <a:r>
                        <a:rPr lang="en-US" sz="1200" b="1" i="1" u="sng" dirty="0" smtClean="0">
                          <a:solidFill>
                            <a:srgbClr val="4F81BD"/>
                          </a:solidFill>
                          <a:latin typeface="Arial" pitchFamily="34" charset="0"/>
                          <a:ea typeface="Times New Roman"/>
                          <a:cs typeface="Arial" pitchFamily="34" charset="0"/>
                        </a:rPr>
                        <a:t>Measurable</a:t>
                      </a:r>
                      <a:endParaRPr lang="en-US" sz="1200" b="1" i="1" dirty="0">
                        <a:solidFill>
                          <a:srgbClr val="4F81BD"/>
                        </a:solidFill>
                        <a:latin typeface="Arial" pitchFamily="34" charset="0"/>
                        <a:ea typeface="Times New Roman"/>
                        <a:cs typeface="Arial" pitchFamily="34" charset="0"/>
                      </a:endParaRPr>
                    </a:p>
                    <a:p>
                      <a:pPr marL="0" marR="0">
                        <a:lnSpc>
                          <a:spcPct val="115000"/>
                        </a:lnSpc>
                        <a:spcBef>
                          <a:spcPts val="0"/>
                        </a:spcBef>
                        <a:spcAft>
                          <a:spcPts val="0"/>
                        </a:spcAft>
                      </a:pPr>
                      <a:r>
                        <a:rPr lang="en-US" sz="1200" dirty="0">
                          <a:solidFill>
                            <a:srgbClr val="3E3E3E"/>
                          </a:solidFill>
                          <a:latin typeface="Arial" pitchFamily="34" charset="0"/>
                          <a:ea typeface="Times New Roman"/>
                          <a:cs typeface="Arial" pitchFamily="34" charset="0"/>
                        </a:rPr>
                        <a:t>A goal should also have criteria you can use to track your progress and determine when you’ve been successful in reaching your goal. To make your goal measurable, it can help to think about the following questions:</a:t>
                      </a:r>
                      <a:endParaRPr lang="en-US" sz="1200" dirty="0">
                        <a:latin typeface="Arial" pitchFamily="34" charset="0"/>
                        <a:ea typeface="Times New Roman"/>
                        <a:cs typeface="Arial" pitchFamily="34" charset="0"/>
                      </a:endParaRPr>
                    </a:p>
                    <a:p>
                      <a:pPr marL="800100" marR="0" lvl="1" indent="-342900">
                        <a:lnSpc>
                          <a:spcPct val="115000"/>
                        </a:lnSpc>
                        <a:spcBef>
                          <a:spcPts val="0"/>
                        </a:spcBef>
                        <a:spcAft>
                          <a:spcPts val="0"/>
                        </a:spcAft>
                        <a:buSzPts val="1000"/>
                        <a:buFont typeface="Wingdings 2"/>
                        <a:buChar char=""/>
                        <a:tabLst>
                          <a:tab pos="457200" algn="l"/>
                        </a:tabLst>
                      </a:pPr>
                      <a:r>
                        <a:rPr lang="en-US" sz="1200" dirty="0">
                          <a:solidFill>
                            <a:srgbClr val="3E3E3E"/>
                          </a:solidFill>
                          <a:latin typeface="Arial" pitchFamily="34" charset="0"/>
                          <a:ea typeface="Calibri"/>
                          <a:cs typeface="Arial" pitchFamily="34" charset="0"/>
                        </a:rPr>
                        <a:t>How will I know when I’ve accomplished my goal?</a:t>
                      </a:r>
                      <a:endParaRPr lang="en-US" sz="1200" dirty="0">
                        <a:latin typeface="Arial" pitchFamily="34" charset="0"/>
                        <a:ea typeface="Calibri"/>
                        <a:cs typeface="Arial" pitchFamily="34" charset="0"/>
                      </a:endParaRPr>
                    </a:p>
                    <a:p>
                      <a:pPr marL="800100" marR="0" lvl="1" indent="-342900">
                        <a:lnSpc>
                          <a:spcPct val="115000"/>
                        </a:lnSpc>
                        <a:spcBef>
                          <a:spcPts val="0"/>
                        </a:spcBef>
                        <a:spcAft>
                          <a:spcPts val="0"/>
                        </a:spcAft>
                        <a:buSzPts val="1000"/>
                        <a:buFont typeface="Wingdings 2"/>
                        <a:buChar char=""/>
                        <a:tabLst>
                          <a:tab pos="457200" algn="l"/>
                        </a:tabLst>
                      </a:pPr>
                      <a:r>
                        <a:rPr lang="en-US" sz="1200" dirty="0">
                          <a:solidFill>
                            <a:srgbClr val="3E3E3E"/>
                          </a:solidFill>
                          <a:latin typeface="Arial" pitchFamily="34" charset="0"/>
                          <a:ea typeface="Calibri"/>
                          <a:cs typeface="Arial" pitchFamily="34" charset="0"/>
                        </a:rPr>
                        <a:t>Is there quantitative information I can include to make it easier to measure my progress?</a:t>
                      </a:r>
                      <a:endParaRPr lang="en-US" sz="1200" dirty="0">
                        <a:latin typeface="Arial" pitchFamily="34" charset="0"/>
                        <a:ea typeface="Calibri"/>
                        <a:cs typeface="Arial" pitchFamily="34" charset="0"/>
                      </a:endParaRPr>
                    </a:p>
                    <a:p>
                      <a:pPr marL="0" marR="0">
                        <a:lnSpc>
                          <a:spcPct val="115000"/>
                        </a:lnSpc>
                      </a:pPr>
                      <a:endParaRPr lang="en-US" sz="1200" dirty="0" smtClean="0">
                        <a:solidFill>
                          <a:srgbClr val="3E3E3E"/>
                        </a:solidFill>
                        <a:latin typeface="Arial" pitchFamily="34" charset="0"/>
                        <a:ea typeface="Times New Roman"/>
                        <a:cs typeface="Arial" pitchFamily="34" charset="0"/>
                      </a:endParaRPr>
                    </a:p>
                    <a:p>
                      <a:pPr marL="0" marR="0">
                        <a:lnSpc>
                          <a:spcPct val="115000"/>
                        </a:lnSpc>
                      </a:pPr>
                      <a:r>
                        <a:rPr lang="en-US" sz="1200" dirty="0" smtClean="0">
                          <a:solidFill>
                            <a:srgbClr val="3E3E3E"/>
                          </a:solidFill>
                          <a:latin typeface="Arial" pitchFamily="34" charset="0"/>
                          <a:ea typeface="Times New Roman"/>
                          <a:cs typeface="Arial" pitchFamily="34" charset="0"/>
                        </a:rPr>
                        <a:t>Using </a:t>
                      </a:r>
                      <a:r>
                        <a:rPr lang="en-US" sz="1200" dirty="0">
                          <a:solidFill>
                            <a:srgbClr val="3E3E3E"/>
                          </a:solidFill>
                          <a:latin typeface="Arial" pitchFamily="34" charset="0"/>
                          <a:ea typeface="Times New Roman"/>
                          <a:cs typeface="Arial" pitchFamily="34" charset="0"/>
                        </a:rPr>
                        <a:t>the leadership training example, you can make your goal </a:t>
                      </a:r>
                      <a:r>
                        <a:rPr lang="en-US" sz="1200" b="1" dirty="0">
                          <a:solidFill>
                            <a:srgbClr val="3E3E3E"/>
                          </a:solidFill>
                          <a:latin typeface="Arial" pitchFamily="34" charset="0"/>
                          <a:ea typeface="Times New Roman"/>
                          <a:cs typeface="Arial" pitchFamily="34" charset="0"/>
                        </a:rPr>
                        <a:t>measurable</a:t>
                      </a:r>
                      <a:r>
                        <a:rPr lang="en-US" sz="1200" dirty="0">
                          <a:solidFill>
                            <a:srgbClr val="3E3E3E"/>
                          </a:solidFill>
                          <a:latin typeface="Arial" pitchFamily="34" charset="0"/>
                          <a:ea typeface="Times New Roman"/>
                          <a:cs typeface="Arial" pitchFamily="34" charset="0"/>
                        </a:rPr>
                        <a:t> by listing the number of courses you will take</a:t>
                      </a:r>
                      <a:r>
                        <a:rPr lang="en-US" sz="1200" dirty="0" smtClean="0">
                          <a:solidFill>
                            <a:srgbClr val="3E3E3E"/>
                          </a:solidFill>
                          <a:latin typeface="Arial" pitchFamily="34" charset="0"/>
                          <a:ea typeface="Times New Roman"/>
                          <a:cs typeface="Arial" pitchFamily="34" charset="0"/>
                        </a:rPr>
                        <a:t>:</a:t>
                      </a:r>
                    </a:p>
                    <a:p>
                      <a:pPr marL="0" marR="0">
                        <a:lnSpc>
                          <a:spcPct val="115000"/>
                        </a:lnSpc>
                      </a:pPr>
                      <a:endParaRPr lang="en-US" sz="1200" dirty="0">
                        <a:latin typeface="Arial" pitchFamily="34" charset="0"/>
                        <a:ea typeface="Times New Roman"/>
                        <a:cs typeface="Arial" pitchFamily="34" charset="0"/>
                      </a:endParaRPr>
                    </a:p>
                    <a:p>
                      <a:pPr marL="0" marR="0">
                        <a:lnSpc>
                          <a:spcPct val="115000"/>
                        </a:lnSpc>
                        <a:spcBef>
                          <a:spcPts val="0"/>
                        </a:spcBef>
                        <a:spcAft>
                          <a:spcPts val="0"/>
                        </a:spcAft>
                      </a:pPr>
                      <a:r>
                        <a:rPr lang="en-US" sz="1200" b="1" cap="small" dirty="0">
                          <a:latin typeface="Arial" pitchFamily="34" charset="0"/>
                          <a:ea typeface="Times New Roman"/>
                          <a:cs typeface="Arial" pitchFamily="34" charset="0"/>
                        </a:rPr>
                        <a:t>Revision to include Measurability:</a:t>
                      </a:r>
                      <a:r>
                        <a:rPr lang="en-US" sz="1200" i="1" dirty="0">
                          <a:solidFill>
                            <a:srgbClr val="3E3E3E"/>
                          </a:solidFill>
                          <a:latin typeface="Arial" pitchFamily="34" charset="0"/>
                          <a:ea typeface="Times New Roman"/>
                          <a:cs typeface="Arial" pitchFamily="34" charset="0"/>
                        </a:rPr>
                        <a:t> </a:t>
                      </a:r>
                      <a:endParaRPr lang="en-US" sz="1200" dirty="0">
                        <a:latin typeface="Arial" pitchFamily="34" charset="0"/>
                        <a:ea typeface="Times New Roman"/>
                        <a:cs typeface="Arial" pitchFamily="34" charset="0"/>
                      </a:endParaRPr>
                    </a:p>
                    <a:p>
                      <a:pPr marL="0" marR="0">
                        <a:lnSpc>
                          <a:spcPct val="115000"/>
                        </a:lnSpc>
                        <a:spcBef>
                          <a:spcPts val="0"/>
                        </a:spcBef>
                        <a:spcAft>
                          <a:spcPts val="0"/>
                        </a:spcAft>
                      </a:pPr>
                      <a:r>
                        <a:rPr lang="en-US" sz="1200" b="1" i="1" dirty="0">
                          <a:solidFill>
                            <a:srgbClr val="3E3E3E"/>
                          </a:solidFill>
                          <a:latin typeface="Arial" pitchFamily="34" charset="0"/>
                          <a:ea typeface="Times New Roman"/>
                          <a:cs typeface="Arial" pitchFamily="34" charset="0"/>
                        </a:rPr>
                        <a:t>I will complete four leadership courses.</a:t>
                      </a:r>
                      <a:endParaRPr lang="en-US" sz="1200" dirty="0">
                        <a:latin typeface="Arial" pitchFamily="34" charset="0"/>
                        <a:ea typeface="Times New Roman"/>
                        <a:cs typeface="Arial" pitchFamily="34" charset="0"/>
                      </a:endParaRPr>
                    </a:p>
                  </a:txBody>
                  <a:tcPr marL="40620" marR="406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1752600" y="578823"/>
            <a:ext cx="37338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sng" strike="noStrike" cap="none" normalizeH="0" baseline="0" dirty="0" smtClean="0">
                <a:ln>
                  <a:noFill/>
                </a:ln>
                <a:solidFill>
                  <a:srgbClr val="3E3E3E"/>
                </a:solidFill>
                <a:effectLst/>
                <a:latin typeface="Arial" pitchFamily="34" charset="0"/>
                <a:ea typeface="Calibri" pitchFamily="34" charset="0"/>
                <a:cs typeface="Arial" pitchFamily="34" charset="0"/>
              </a:rPr>
              <a:t>The SMART Way to Set Goals</a:t>
            </a:r>
            <a:r>
              <a:rPr kumimoji="0" lang="en-US" sz="1600" b="1" i="0" u="sng"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381000" y="8428166"/>
            <a:ext cx="37338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1000" i="0" u="sng" strike="noStrike" cap="none" normalizeH="0" baseline="0" dirty="0" smtClean="0">
                <a:ln>
                  <a:noFill/>
                </a:ln>
                <a:solidFill>
                  <a:srgbClr val="3E3E3E"/>
                </a:solidFill>
                <a:effectLst/>
                <a:latin typeface="Arial" pitchFamily="34" charset="0"/>
                <a:ea typeface="Calibri" pitchFamily="34" charset="0"/>
                <a:cs typeface="Arial" pitchFamily="34" charset="0"/>
              </a:rPr>
              <a:t>Source:  VA Learning University (VALU)</a:t>
            </a:r>
            <a:endParaRPr kumimoji="0" lang="en-US" sz="100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1384800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457200" y="838200"/>
          <a:ext cx="6172200" cy="7592950"/>
        </p:xfrm>
        <a:graphic>
          <a:graphicData uri="http://schemas.openxmlformats.org/drawingml/2006/table">
            <a:tbl>
              <a:tblPr/>
              <a:tblGrid>
                <a:gridCol w="6172200"/>
              </a:tblGrid>
              <a:tr h="3581400">
                <a:tc>
                  <a:txBody>
                    <a:bodyPr/>
                    <a:lstStyle/>
                    <a:p>
                      <a:pPr marL="0" marR="0">
                        <a:lnSpc>
                          <a:spcPct val="150000"/>
                        </a:lnSpc>
                        <a:spcBef>
                          <a:spcPts val="0"/>
                        </a:spcBef>
                        <a:spcAft>
                          <a:spcPts val="0"/>
                        </a:spcAft>
                      </a:pPr>
                      <a:r>
                        <a:rPr lang="en-US" sz="1200" b="1" i="1" u="sng" dirty="0">
                          <a:solidFill>
                            <a:srgbClr val="4F81BD"/>
                          </a:solidFill>
                          <a:latin typeface="Arial" pitchFamily="34" charset="0"/>
                          <a:ea typeface="Times New Roman"/>
                          <a:cs typeface="Arial" pitchFamily="34" charset="0"/>
                        </a:rPr>
                        <a:t>Attainable</a:t>
                      </a:r>
                      <a:endParaRPr lang="en-US" sz="1000" b="1" i="1" dirty="0">
                        <a:solidFill>
                          <a:srgbClr val="4F81BD"/>
                        </a:solidFill>
                        <a:latin typeface="Arial" pitchFamily="34" charset="0"/>
                        <a:ea typeface="Times New Roman"/>
                        <a:cs typeface="Arial" pitchFamily="34" charset="0"/>
                      </a:endParaRPr>
                    </a:p>
                    <a:p>
                      <a:pPr marL="0" marR="0">
                        <a:lnSpc>
                          <a:spcPct val="150000"/>
                        </a:lnSpc>
                        <a:spcBef>
                          <a:spcPts val="0"/>
                        </a:spcBef>
                        <a:spcAft>
                          <a:spcPts val="0"/>
                        </a:spcAft>
                      </a:pPr>
                      <a:r>
                        <a:rPr lang="en-US" sz="1200" dirty="0">
                          <a:solidFill>
                            <a:srgbClr val="3E3E3E"/>
                          </a:solidFill>
                          <a:latin typeface="Arial" pitchFamily="34" charset="0"/>
                          <a:ea typeface="Times New Roman"/>
                          <a:cs typeface="Arial" pitchFamily="34" charset="0"/>
                        </a:rPr>
                        <a:t>Your goal can be a challenging one, but it should still be attainable. Make sure you have the time and resources needed to realistically reach your goal by considering these factors:</a:t>
                      </a:r>
                      <a:endParaRPr lang="en-US" sz="1200" dirty="0">
                        <a:latin typeface="Arial" pitchFamily="34" charset="0"/>
                        <a:ea typeface="Times New Roman"/>
                        <a:cs typeface="Arial" pitchFamily="34" charset="0"/>
                      </a:endParaRPr>
                    </a:p>
                    <a:p>
                      <a:pPr marL="800100" marR="0" lvl="1" indent="-342900">
                        <a:lnSpc>
                          <a:spcPct val="150000"/>
                        </a:lnSpc>
                        <a:spcBef>
                          <a:spcPts val="0"/>
                        </a:spcBef>
                        <a:spcAft>
                          <a:spcPts val="0"/>
                        </a:spcAft>
                        <a:buSzPts val="1000"/>
                        <a:buFont typeface="Wingdings 2"/>
                        <a:buChar char=""/>
                        <a:tabLst>
                          <a:tab pos="457200" algn="l"/>
                        </a:tabLst>
                      </a:pPr>
                      <a:r>
                        <a:rPr lang="en-US" sz="1200" dirty="0">
                          <a:solidFill>
                            <a:srgbClr val="3E3E3E"/>
                          </a:solidFill>
                          <a:latin typeface="Arial" pitchFamily="34" charset="0"/>
                          <a:ea typeface="Calibri"/>
                          <a:cs typeface="Arial" pitchFamily="34" charset="0"/>
                        </a:rPr>
                        <a:t>How much time out of my regular schedule will it take to complete my goal?</a:t>
                      </a:r>
                      <a:endParaRPr lang="en-US" sz="1200" dirty="0">
                        <a:latin typeface="Arial" pitchFamily="34" charset="0"/>
                        <a:ea typeface="Calibri"/>
                        <a:cs typeface="Arial" pitchFamily="34" charset="0"/>
                      </a:endParaRPr>
                    </a:p>
                    <a:p>
                      <a:pPr marL="800100" marR="0" lvl="1" indent="-342900">
                        <a:lnSpc>
                          <a:spcPct val="150000"/>
                        </a:lnSpc>
                        <a:spcBef>
                          <a:spcPts val="0"/>
                        </a:spcBef>
                        <a:spcAft>
                          <a:spcPts val="0"/>
                        </a:spcAft>
                        <a:buSzPts val="1000"/>
                        <a:buFont typeface="Wingdings 2"/>
                        <a:buChar char=""/>
                        <a:tabLst>
                          <a:tab pos="457200" algn="l"/>
                        </a:tabLst>
                      </a:pPr>
                      <a:r>
                        <a:rPr lang="en-US" sz="1200" dirty="0">
                          <a:solidFill>
                            <a:srgbClr val="3E3E3E"/>
                          </a:solidFill>
                          <a:latin typeface="Arial" pitchFamily="34" charset="0"/>
                          <a:ea typeface="Calibri"/>
                          <a:cs typeface="Arial" pitchFamily="34" charset="0"/>
                        </a:rPr>
                        <a:t>Will I reasonably be able to dedicate this amount of time?</a:t>
                      </a:r>
                      <a:endParaRPr lang="en-US" sz="1200" dirty="0">
                        <a:latin typeface="Arial" pitchFamily="34" charset="0"/>
                        <a:ea typeface="Calibri"/>
                        <a:cs typeface="Arial" pitchFamily="34" charset="0"/>
                      </a:endParaRPr>
                    </a:p>
                    <a:p>
                      <a:pPr marL="800100" marR="0" lvl="1" indent="-342900">
                        <a:lnSpc>
                          <a:spcPct val="150000"/>
                        </a:lnSpc>
                        <a:spcBef>
                          <a:spcPts val="0"/>
                        </a:spcBef>
                        <a:spcAft>
                          <a:spcPts val="1000"/>
                        </a:spcAft>
                        <a:buSzPts val="1000"/>
                        <a:buFont typeface="Wingdings 2"/>
                        <a:buChar char=""/>
                        <a:tabLst>
                          <a:tab pos="457200" algn="l"/>
                        </a:tabLst>
                      </a:pPr>
                      <a:r>
                        <a:rPr lang="en-US" sz="1200" dirty="0">
                          <a:solidFill>
                            <a:srgbClr val="3E3E3E"/>
                          </a:solidFill>
                          <a:latin typeface="Arial" pitchFamily="34" charset="0"/>
                          <a:ea typeface="Calibri"/>
                          <a:cs typeface="Arial" pitchFamily="34" charset="0"/>
                        </a:rPr>
                        <a:t>Will any funding be required to complete my goal, and if so, will I be able to obtain it?</a:t>
                      </a:r>
                      <a:endParaRPr lang="en-US" sz="1200" dirty="0">
                        <a:latin typeface="Arial" pitchFamily="34" charset="0"/>
                        <a:ea typeface="Calibri"/>
                        <a:cs typeface="Arial" pitchFamily="34" charset="0"/>
                      </a:endParaRPr>
                    </a:p>
                    <a:p>
                      <a:pPr marL="0" marR="0">
                        <a:lnSpc>
                          <a:spcPct val="150000"/>
                        </a:lnSpc>
                      </a:pPr>
                      <a:r>
                        <a:rPr lang="en-US" sz="1200" dirty="0">
                          <a:solidFill>
                            <a:srgbClr val="3E3E3E"/>
                          </a:solidFill>
                          <a:latin typeface="Arial" pitchFamily="34" charset="0"/>
                          <a:ea typeface="Times New Roman"/>
                          <a:cs typeface="Arial" pitchFamily="34" charset="0"/>
                        </a:rPr>
                        <a:t>In the leadership training example, you can make your goal </a:t>
                      </a:r>
                      <a:r>
                        <a:rPr lang="en-US" sz="1200" b="1" dirty="0">
                          <a:solidFill>
                            <a:srgbClr val="3E3E3E"/>
                          </a:solidFill>
                          <a:latin typeface="Arial" pitchFamily="34" charset="0"/>
                          <a:ea typeface="Times New Roman"/>
                          <a:cs typeface="Arial" pitchFamily="34" charset="0"/>
                        </a:rPr>
                        <a:t>attainable</a:t>
                      </a:r>
                      <a:r>
                        <a:rPr lang="en-US" sz="1200" dirty="0">
                          <a:solidFill>
                            <a:srgbClr val="3E3E3E"/>
                          </a:solidFill>
                          <a:latin typeface="Arial" pitchFamily="34" charset="0"/>
                          <a:ea typeface="Times New Roman"/>
                          <a:cs typeface="Arial" pitchFamily="34" charset="0"/>
                        </a:rPr>
                        <a:t> by planning to schedule a reasonable amount of time to train</a:t>
                      </a:r>
                      <a:r>
                        <a:rPr lang="en-US" sz="1200" dirty="0" smtClean="0">
                          <a:solidFill>
                            <a:srgbClr val="3E3E3E"/>
                          </a:solidFill>
                          <a:latin typeface="Arial" pitchFamily="34" charset="0"/>
                          <a:ea typeface="Times New Roman"/>
                          <a:cs typeface="Arial" pitchFamily="34" charset="0"/>
                        </a:rPr>
                        <a:t>:</a:t>
                      </a:r>
                    </a:p>
                    <a:p>
                      <a:pPr marL="0" marR="0">
                        <a:lnSpc>
                          <a:spcPct val="100000"/>
                        </a:lnSpc>
                      </a:pPr>
                      <a:endParaRPr lang="en-US" sz="1200" dirty="0">
                        <a:latin typeface="Arial" pitchFamily="34" charset="0"/>
                        <a:ea typeface="Times New Roman"/>
                        <a:cs typeface="Arial" pitchFamily="34" charset="0"/>
                      </a:endParaRPr>
                    </a:p>
                    <a:p>
                      <a:pPr marL="0" marR="0">
                        <a:lnSpc>
                          <a:spcPct val="100000"/>
                        </a:lnSpc>
                        <a:spcBef>
                          <a:spcPts val="0"/>
                        </a:spcBef>
                        <a:spcAft>
                          <a:spcPts val="0"/>
                        </a:spcAft>
                      </a:pPr>
                      <a:r>
                        <a:rPr lang="en-US" sz="1200" b="1" cap="small" dirty="0">
                          <a:latin typeface="Arial" pitchFamily="34" charset="0"/>
                          <a:ea typeface="Times New Roman"/>
                          <a:cs typeface="Arial" pitchFamily="34" charset="0"/>
                        </a:rPr>
                        <a:t>Revision to include Attainability:</a:t>
                      </a:r>
                      <a:r>
                        <a:rPr lang="en-US" sz="1200" i="1" dirty="0">
                          <a:solidFill>
                            <a:srgbClr val="3E3E3E"/>
                          </a:solidFill>
                          <a:latin typeface="Arial" pitchFamily="34" charset="0"/>
                          <a:ea typeface="Times New Roman"/>
                          <a:cs typeface="Arial" pitchFamily="34" charset="0"/>
                        </a:rPr>
                        <a:t> </a:t>
                      </a:r>
                      <a:endParaRPr lang="en-US" sz="1200" dirty="0">
                        <a:latin typeface="Arial" pitchFamily="34" charset="0"/>
                        <a:ea typeface="Times New Roman"/>
                        <a:cs typeface="Arial" pitchFamily="34" charset="0"/>
                      </a:endParaRPr>
                    </a:p>
                    <a:p>
                      <a:pPr marL="0" marR="0">
                        <a:lnSpc>
                          <a:spcPct val="150000"/>
                        </a:lnSpc>
                        <a:spcBef>
                          <a:spcPts val="0"/>
                        </a:spcBef>
                        <a:spcAft>
                          <a:spcPts val="0"/>
                        </a:spcAft>
                      </a:pPr>
                      <a:r>
                        <a:rPr lang="en-US" sz="1200" b="1" i="1" dirty="0">
                          <a:solidFill>
                            <a:srgbClr val="3E3E3E"/>
                          </a:solidFill>
                          <a:latin typeface="Arial" pitchFamily="34" charset="0"/>
                          <a:ea typeface="Times New Roman"/>
                          <a:cs typeface="Arial" pitchFamily="34" charset="0"/>
                        </a:rPr>
                        <a:t>I will dedicate one hour outside of my normal work schedule per week to complete leadership training.</a:t>
                      </a:r>
                      <a:endParaRPr lang="en-US" sz="1200" dirty="0">
                        <a:latin typeface="Arial" pitchFamily="34" charset="0"/>
                        <a:ea typeface="Times New Roman"/>
                        <a:cs typeface="Arial" pitchFamily="34" charset="0"/>
                      </a:endParaRPr>
                    </a:p>
                  </a:txBody>
                  <a:tcPr marL="37612" marR="37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9486">
                <a:tc>
                  <a:txBody>
                    <a:bodyPr/>
                    <a:lstStyle/>
                    <a:p>
                      <a:pPr marL="0" marR="0">
                        <a:lnSpc>
                          <a:spcPct val="150000"/>
                        </a:lnSpc>
                        <a:spcBef>
                          <a:spcPts val="0"/>
                        </a:spcBef>
                        <a:spcAft>
                          <a:spcPts val="0"/>
                        </a:spcAft>
                      </a:pPr>
                      <a:r>
                        <a:rPr lang="en-US" sz="1200" b="1" i="1" u="sng" kern="1200" dirty="0">
                          <a:solidFill>
                            <a:srgbClr val="4F81BD"/>
                          </a:solidFill>
                          <a:latin typeface="Arial" pitchFamily="34" charset="0"/>
                          <a:ea typeface="Times New Roman"/>
                          <a:cs typeface="Arial" pitchFamily="34" charset="0"/>
                        </a:rPr>
                        <a:t>Relevant</a:t>
                      </a:r>
                    </a:p>
                    <a:p>
                      <a:pPr marL="0" marR="0">
                        <a:lnSpc>
                          <a:spcPct val="150000"/>
                        </a:lnSpc>
                        <a:spcBef>
                          <a:spcPts val="0"/>
                        </a:spcBef>
                        <a:spcAft>
                          <a:spcPts val="0"/>
                        </a:spcAft>
                      </a:pPr>
                      <a:r>
                        <a:rPr lang="en-US" sz="1200" dirty="0">
                          <a:solidFill>
                            <a:srgbClr val="3E3E3E"/>
                          </a:solidFill>
                          <a:latin typeface="Arial" pitchFamily="34" charset="0"/>
                          <a:ea typeface="Times New Roman"/>
                          <a:cs typeface="Arial" pitchFamily="34" charset="0"/>
                        </a:rPr>
                        <a:t>To keep your goals relevant, make sure they are focused in the direction you want to go in your career. For example, if you are a nurse, you may set a goal to develop your therapeutic communication skills to improve your patient service. To find activities that are relevant to your career, consider questions like the following:</a:t>
                      </a:r>
                      <a:endParaRPr lang="en-US" sz="1200" dirty="0">
                        <a:latin typeface="Arial" pitchFamily="34" charset="0"/>
                        <a:ea typeface="Times New Roman"/>
                        <a:cs typeface="Arial" pitchFamily="34" charset="0"/>
                      </a:endParaRPr>
                    </a:p>
                    <a:p>
                      <a:pPr marL="800100" marR="0" lvl="1" indent="-342900">
                        <a:lnSpc>
                          <a:spcPct val="150000"/>
                        </a:lnSpc>
                        <a:spcBef>
                          <a:spcPts val="0"/>
                        </a:spcBef>
                        <a:spcAft>
                          <a:spcPts val="0"/>
                        </a:spcAft>
                        <a:buSzPts val="1000"/>
                        <a:buFont typeface="Wingdings 2"/>
                        <a:buChar char=""/>
                        <a:tabLst>
                          <a:tab pos="457200" algn="l"/>
                        </a:tabLst>
                      </a:pPr>
                      <a:r>
                        <a:rPr lang="en-US" sz="1200" dirty="0">
                          <a:solidFill>
                            <a:srgbClr val="3E3E3E"/>
                          </a:solidFill>
                          <a:latin typeface="Arial" pitchFamily="34" charset="0"/>
                          <a:ea typeface="Calibri"/>
                          <a:cs typeface="Arial" pitchFamily="34" charset="0"/>
                        </a:rPr>
                        <a:t>Is this a reasonable goal for me in my current job?</a:t>
                      </a:r>
                      <a:endParaRPr lang="en-US" sz="1200" dirty="0">
                        <a:latin typeface="Arial" pitchFamily="34" charset="0"/>
                        <a:ea typeface="Calibri"/>
                        <a:cs typeface="Arial" pitchFamily="34" charset="0"/>
                      </a:endParaRPr>
                    </a:p>
                    <a:p>
                      <a:pPr marL="800100" marR="0" lvl="1" indent="-342900">
                        <a:lnSpc>
                          <a:spcPct val="150000"/>
                        </a:lnSpc>
                        <a:spcBef>
                          <a:spcPts val="0"/>
                        </a:spcBef>
                        <a:spcAft>
                          <a:spcPts val="0"/>
                        </a:spcAft>
                        <a:buSzPts val="1000"/>
                        <a:buFont typeface="Wingdings 2"/>
                        <a:buChar char=""/>
                        <a:tabLst>
                          <a:tab pos="457200" algn="l"/>
                        </a:tabLst>
                      </a:pPr>
                      <a:r>
                        <a:rPr lang="en-US" sz="1200" dirty="0">
                          <a:solidFill>
                            <a:srgbClr val="3E3E3E"/>
                          </a:solidFill>
                          <a:latin typeface="Arial" pitchFamily="34" charset="0"/>
                          <a:ea typeface="Calibri"/>
                          <a:cs typeface="Arial" pitchFamily="34" charset="0"/>
                        </a:rPr>
                        <a:t>Will this goal help me move forward in my career?</a:t>
                      </a:r>
                      <a:endParaRPr lang="en-US" sz="1200" dirty="0">
                        <a:latin typeface="Arial" pitchFamily="34" charset="0"/>
                        <a:ea typeface="Calibri"/>
                        <a:cs typeface="Arial" pitchFamily="34" charset="0"/>
                      </a:endParaRPr>
                    </a:p>
                    <a:p>
                      <a:pPr marL="800100" marR="0" lvl="1" indent="-342900">
                        <a:lnSpc>
                          <a:spcPct val="150000"/>
                        </a:lnSpc>
                        <a:spcBef>
                          <a:spcPts val="0"/>
                        </a:spcBef>
                        <a:spcAft>
                          <a:spcPts val="1000"/>
                        </a:spcAft>
                        <a:buSzPts val="1000"/>
                        <a:buFont typeface="Wingdings 2"/>
                        <a:buChar char=""/>
                        <a:tabLst>
                          <a:tab pos="457200" algn="l"/>
                        </a:tabLst>
                      </a:pPr>
                      <a:r>
                        <a:rPr lang="en-US" sz="1200" dirty="0">
                          <a:solidFill>
                            <a:srgbClr val="3E3E3E"/>
                          </a:solidFill>
                          <a:latin typeface="Arial" pitchFamily="34" charset="0"/>
                          <a:ea typeface="Calibri"/>
                          <a:cs typeface="Arial" pitchFamily="34" charset="0"/>
                        </a:rPr>
                        <a:t>Does this goal support Agency’s mission?</a:t>
                      </a:r>
                      <a:endParaRPr lang="en-US" sz="1200" dirty="0">
                        <a:latin typeface="Arial" pitchFamily="34" charset="0"/>
                        <a:ea typeface="Calibri"/>
                        <a:cs typeface="Arial" pitchFamily="34" charset="0"/>
                      </a:endParaRPr>
                    </a:p>
                    <a:p>
                      <a:pPr marL="0" marR="0">
                        <a:lnSpc>
                          <a:spcPct val="150000"/>
                        </a:lnSpc>
                      </a:pPr>
                      <a:r>
                        <a:rPr lang="en-US" sz="1200" dirty="0">
                          <a:solidFill>
                            <a:srgbClr val="3E3E3E"/>
                          </a:solidFill>
                          <a:latin typeface="Arial" pitchFamily="34" charset="0"/>
                          <a:ea typeface="Times New Roman"/>
                          <a:cs typeface="Arial" pitchFamily="34" charset="0"/>
                        </a:rPr>
                        <a:t>You can make the leadership training goal </a:t>
                      </a:r>
                      <a:r>
                        <a:rPr lang="en-US" sz="1200" b="1" dirty="0">
                          <a:solidFill>
                            <a:srgbClr val="3E3E3E"/>
                          </a:solidFill>
                          <a:latin typeface="Arial" pitchFamily="34" charset="0"/>
                          <a:ea typeface="Times New Roman"/>
                          <a:cs typeface="Arial" pitchFamily="34" charset="0"/>
                        </a:rPr>
                        <a:t>relevant</a:t>
                      </a:r>
                      <a:r>
                        <a:rPr lang="en-US" sz="1200" dirty="0">
                          <a:solidFill>
                            <a:srgbClr val="3E3E3E"/>
                          </a:solidFill>
                          <a:latin typeface="Arial" pitchFamily="34" charset="0"/>
                          <a:ea typeface="Times New Roman"/>
                          <a:cs typeface="Arial" pitchFamily="34" charset="0"/>
                        </a:rPr>
                        <a:t> by choosing the right level of leadership training</a:t>
                      </a:r>
                      <a:r>
                        <a:rPr lang="en-US" sz="1200" dirty="0" smtClean="0">
                          <a:solidFill>
                            <a:srgbClr val="3E3E3E"/>
                          </a:solidFill>
                          <a:latin typeface="Arial" pitchFamily="34" charset="0"/>
                          <a:ea typeface="Times New Roman"/>
                          <a:cs typeface="Arial" pitchFamily="34" charset="0"/>
                        </a:rPr>
                        <a:t>:</a:t>
                      </a:r>
                    </a:p>
                    <a:p>
                      <a:pPr marL="0" marR="0">
                        <a:lnSpc>
                          <a:spcPct val="150000"/>
                        </a:lnSpc>
                      </a:pPr>
                      <a:endParaRPr lang="en-US" sz="1200" dirty="0">
                        <a:latin typeface="Arial" pitchFamily="34" charset="0"/>
                        <a:ea typeface="Times New Roman"/>
                        <a:cs typeface="Arial" pitchFamily="34" charset="0"/>
                      </a:endParaRPr>
                    </a:p>
                    <a:p>
                      <a:pPr marL="0" marR="0">
                        <a:lnSpc>
                          <a:spcPct val="100000"/>
                        </a:lnSpc>
                        <a:spcBef>
                          <a:spcPts val="0"/>
                        </a:spcBef>
                        <a:spcAft>
                          <a:spcPts val="0"/>
                        </a:spcAft>
                      </a:pPr>
                      <a:r>
                        <a:rPr lang="en-US" sz="1200" b="1" cap="small" dirty="0">
                          <a:latin typeface="Arial" pitchFamily="34" charset="0"/>
                          <a:ea typeface="Times New Roman"/>
                          <a:cs typeface="Arial" pitchFamily="34" charset="0"/>
                        </a:rPr>
                        <a:t>Revision to include Relevancy:</a:t>
                      </a:r>
                      <a:r>
                        <a:rPr lang="en-US" sz="1200" i="1" dirty="0">
                          <a:solidFill>
                            <a:srgbClr val="3E3E3E"/>
                          </a:solidFill>
                          <a:latin typeface="Arial" pitchFamily="34" charset="0"/>
                          <a:ea typeface="Times New Roman"/>
                          <a:cs typeface="Arial" pitchFamily="34" charset="0"/>
                        </a:rPr>
                        <a:t> </a:t>
                      </a:r>
                      <a:endParaRPr lang="en-US" sz="1200" dirty="0">
                        <a:latin typeface="Arial" pitchFamily="34" charset="0"/>
                        <a:ea typeface="Times New Roman"/>
                        <a:cs typeface="Arial" pitchFamily="34" charset="0"/>
                      </a:endParaRPr>
                    </a:p>
                    <a:p>
                      <a:pPr marL="0" marR="0">
                        <a:lnSpc>
                          <a:spcPct val="150000"/>
                        </a:lnSpc>
                        <a:spcBef>
                          <a:spcPts val="0"/>
                        </a:spcBef>
                        <a:spcAft>
                          <a:spcPts val="0"/>
                        </a:spcAft>
                      </a:pPr>
                      <a:r>
                        <a:rPr lang="en-US" sz="1200" b="1" i="1" dirty="0">
                          <a:solidFill>
                            <a:srgbClr val="3E3E3E"/>
                          </a:solidFill>
                          <a:latin typeface="Arial" pitchFamily="34" charset="0"/>
                          <a:ea typeface="Times New Roman"/>
                          <a:cs typeface="Arial" pitchFamily="34" charset="0"/>
                        </a:rPr>
                        <a:t>I will take the TMS training course “</a:t>
                      </a:r>
                      <a:r>
                        <a:rPr lang="en-US" sz="1200" i="1" u="sng" dirty="0">
                          <a:solidFill>
                            <a:srgbClr val="0000FF"/>
                          </a:solidFill>
                          <a:latin typeface="Arial" pitchFamily="34" charset="0"/>
                          <a:ea typeface="Times New Roman"/>
                          <a:cs typeface="Arial" pitchFamily="34" charset="0"/>
                          <a:hlinkClick r:id="rId3"/>
                        </a:rPr>
                        <a:t>Transitioning from Technical Professional to Management</a:t>
                      </a:r>
                      <a:r>
                        <a:rPr lang="en-US" sz="1200" b="1" i="1" dirty="0">
                          <a:solidFill>
                            <a:srgbClr val="3E3E3E"/>
                          </a:solidFill>
                          <a:latin typeface="Arial" pitchFamily="34" charset="0"/>
                          <a:ea typeface="Times New Roman"/>
                          <a:cs typeface="Arial" pitchFamily="34" charset="0"/>
                        </a:rPr>
                        <a:t>” to help me prepare for the transition to a management position.</a:t>
                      </a:r>
                      <a:endParaRPr lang="en-US" sz="1200" dirty="0">
                        <a:latin typeface="Arial" pitchFamily="34" charset="0"/>
                        <a:ea typeface="Times New Roman"/>
                        <a:cs typeface="Arial" pitchFamily="34" charset="0"/>
                      </a:endParaRPr>
                    </a:p>
                  </a:txBody>
                  <a:tcPr marL="37612" marR="37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1752600" y="578823"/>
            <a:ext cx="37338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sng" strike="noStrike" cap="none" normalizeH="0" baseline="0" dirty="0" smtClean="0">
                <a:ln>
                  <a:noFill/>
                </a:ln>
                <a:solidFill>
                  <a:srgbClr val="3E3E3E"/>
                </a:solidFill>
                <a:effectLst/>
                <a:latin typeface="Arial" pitchFamily="34" charset="0"/>
                <a:ea typeface="Calibri" pitchFamily="34" charset="0"/>
                <a:cs typeface="Arial" pitchFamily="34" charset="0"/>
              </a:rPr>
              <a:t>The SMART Way to Set Goals</a:t>
            </a:r>
            <a:r>
              <a:rPr kumimoji="0" lang="en-US" sz="1600" b="1" i="0" u="sng"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94559948"/>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1752600" y="578823"/>
            <a:ext cx="37338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sng" strike="noStrike" cap="none" normalizeH="0" baseline="0" dirty="0" smtClean="0">
                <a:ln>
                  <a:noFill/>
                </a:ln>
                <a:solidFill>
                  <a:srgbClr val="3E3E3E"/>
                </a:solidFill>
                <a:effectLst/>
                <a:latin typeface="Arial" pitchFamily="34" charset="0"/>
                <a:ea typeface="Calibri" pitchFamily="34" charset="0"/>
                <a:cs typeface="Arial" pitchFamily="34" charset="0"/>
              </a:rPr>
              <a:t>The SMART Way to Set Goals</a:t>
            </a:r>
            <a:r>
              <a:rPr kumimoji="0" lang="en-US" sz="1600" b="1" i="0" u="sng"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nvGraphicFramePr>
        <p:xfrm>
          <a:off x="685800" y="1295400"/>
          <a:ext cx="5791200" cy="4461955"/>
        </p:xfrm>
        <a:graphic>
          <a:graphicData uri="http://schemas.openxmlformats.org/drawingml/2006/table">
            <a:tbl>
              <a:tblPr/>
              <a:tblGrid>
                <a:gridCol w="5791200"/>
              </a:tblGrid>
              <a:tr h="3810000">
                <a:tc>
                  <a:txBody>
                    <a:bodyPr/>
                    <a:lstStyle/>
                    <a:p>
                      <a:pPr marL="0" marR="0">
                        <a:lnSpc>
                          <a:spcPct val="150000"/>
                        </a:lnSpc>
                        <a:spcBef>
                          <a:spcPts val="1000"/>
                        </a:spcBef>
                        <a:spcAft>
                          <a:spcPts val="0"/>
                        </a:spcAft>
                      </a:pPr>
                      <a:r>
                        <a:rPr lang="en-US" sz="1200" b="1" i="1" u="sng" dirty="0">
                          <a:solidFill>
                            <a:srgbClr val="4F81BD"/>
                          </a:solidFill>
                          <a:latin typeface="Arial" pitchFamily="34" charset="0"/>
                          <a:ea typeface="Times New Roman"/>
                          <a:cs typeface="Arial" pitchFamily="34" charset="0"/>
                        </a:rPr>
                        <a:t>Time-Bound</a:t>
                      </a:r>
                    </a:p>
                    <a:p>
                      <a:pPr marL="0" marR="0">
                        <a:lnSpc>
                          <a:spcPct val="150000"/>
                        </a:lnSpc>
                        <a:spcBef>
                          <a:spcPts val="0"/>
                        </a:spcBef>
                        <a:spcAft>
                          <a:spcPts val="0"/>
                        </a:spcAft>
                      </a:pPr>
                      <a:r>
                        <a:rPr lang="en-US" sz="1200" dirty="0">
                          <a:solidFill>
                            <a:srgbClr val="3E3E3E"/>
                          </a:solidFill>
                          <a:latin typeface="Arial" pitchFamily="34" charset="0"/>
                          <a:ea typeface="Times New Roman"/>
                          <a:cs typeface="Arial" pitchFamily="34" charset="0"/>
                        </a:rPr>
                        <a:t>Finally, your goal needs a deadline to help you stay motivated. Think about how long it will take to complete your goal. Then, ask yourself questions like:</a:t>
                      </a:r>
                      <a:endParaRPr lang="en-US" sz="1200" dirty="0">
                        <a:latin typeface="Arial" pitchFamily="34" charset="0"/>
                        <a:ea typeface="Times New Roman"/>
                        <a:cs typeface="Arial" pitchFamily="34" charset="0"/>
                      </a:endParaRPr>
                    </a:p>
                    <a:p>
                      <a:pPr marL="800100" marR="0" lvl="1" indent="-342900">
                        <a:lnSpc>
                          <a:spcPct val="150000"/>
                        </a:lnSpc>
                        <a:spcBef>
                          <a:spcPts val="0"/>
                        </a:spcBef>
                        <a:spcAft>
                          <a:spcPts val="1000"/>
                        </a:spcAft>
                        <a:buSzPts val="1000"/>
                        <a:buFont typeface="Wingdings 2"/>
                        <a:buChar char=""/>
                        <a:tabLst>
                          <a:tab pos="457200" algn="l"/>
                        </a:tabLst>
                      </a:pPr>
                      <a:r>
                        <a:rPr lang="en-US" sz="1200" dirty="0">
                          <a:solidFill>
                            <a:srgbClr val="3E3E3E"/>
                          </a:solidFill>
                          <a:latin typeface="Arial" pitchFamily="34" charset="0"/>
                          <a:ea typeface="Calibri"/>
                          <a:cs typeface="Arial" pitchFamily="34" charset="0"/>
                        </a:rPr>
                        <a:t>Are there outside factors that will affect my timeline, such as objectives I’ll need to complete first?</a:t>
                      </a:r>
                      <a:endParaRPr lang="en-US" sz="1200" dirty="0">
                        <a:latin typeface="Arial" pitchFamily="34" charset="0"/>
                        <a:ea typeface="Calibri"/>
                        <a:cs typeface="Arial" pitchFamily="34" charset="0"/>
                      </a:endParaRPr>
                    </a:p>
                    <a:p>
                      <a:pPr marL="800100" marR="0" lvl="1" indent="-342900">
                        <a:lnSpc>
                          <a:spcPct val="150000"/>
                        </a:lnSpc>
                        <a:spcBef>
                          <a:spcPts val="0"/>
                        </a:spcBef>
                        <a:spcAft>
                          <a:spcPts val="1000"/>
                        </a:spcAft>
                        <a:buSzPts val="1000"/>
                        <a:buFont typeface="Wingdings 2"/>
                        <a:buChar char=""/>
                        <a:tabLst>
                          <a:tab pos="457200" algn="l"/>
                        </a:tabLst>
                      </a:pPr>
                      <a:r>
                        <a:rPr lang="en-US" sz="1200" dirty="0">
                          <a:solidFill>
                            <a:srgbClr val="3E3E3E"/>
                          </a:solidFill>
                          <a:latin typeface="Arial" pitchFamily="34" charset="0"/>
                          <a:ea typeface="Calibri"/>
                          <a:cs typeface="Arial" pitchFamily="34" charset="0"/>
                        </a:rPr>
                        <a:t>Are there things I should be doing along the way to keep myself on track?</a:t>
                      </a:r>
                      <a:endParaRPr lang="en-US" sz="1200" dirty="0">
                        <a:latin typeface="Arial" pitchFamily="34" charset="0"/>
                        <a:ea typeface="Calibri"/>
                        <a:cs typeface="Arial" pitchFamily="34" charset="0"/>
                      </a:endParaRPr>
                    </a:p>
                    <a:p>
                      <a:pPr marL="800100" marR="0" lvl="1" indent="-342900">
                        <a:lnSpc>
                          <a:spcPct val="150000"/>
                        </a:lnSpc>
                        <a:spcBef>
                          <a:spcPts val="0"/>
                        </a:spcBef>
                        <a:spcAft>
                          <a:spcPts val="1000"/>
                        </a:spcAft>
                        <a:buSzPts val="1000"/>
                        <a:buFont typeface="Wingdings 2"/>
                        <a:buChar char=""/>
                        <a:tabLst>
                          <a:tab pos="457200" algn="l"/>
                        </a:tabLst>
                      </a:pPr>
                      <a:r>
                        <a:rPr lang="en-US" sz="1200" dirty="0">
                          <a:solidFill>
                            <a:srgbClr val="3E3E3E"/>
                          </a:solidFill>
                          <a:latin typeface="Arial" pitchFamily="34" charset="0"/>
                          <a:ea typeface="Calibri"/>
                          <a:cs typeface="Arial" pitchFamily="34" charset="0"/>
                        </a:rPr>
                        <a:t>Are there any upcoming events that would influence my deadline?</a:t>
                      </a:r>
                      <a:endParaRPr lang="en-US" sz="1200" dirty="0">
                        <a:latin typeface="Arial" pitchFamily="34" charset="0"/>
                        <a:ea typeface="Calibri"/>
                        <a:cs typeface="Arial" pitchFamily="34" charset="0"/>
                      </a:endParaRPr>
                    </a:p>
                    <a:p>
                      <a:pPr marL="0" marR="0">
                        <a:lnSpc>
                          <a:spcPct val="150000"/>
                        </a:lnSpc>
                      </a:pPr>
                      <a:r>
                        <a:rPr lang="en-US" sz="1200" dirty="0">
                          <a:solidFill>
                            <a:srgbClr val="3E3E3E"/>
                          </a:solidFill>
                          <a:latin typeface="Arial" pitchFamily="34" charset="0"/>
                          <a:ea typeface="Times New Roman"/>
                          <a:cs typeface="Arial" pitchFamily="34" charset="0"/>
                        </a:rPr>
                        <a:t>To make the leadership training example </a:t>
                      </a:r>
                      <a:r>
                        <a:rPr lang="en-US" sz="1200" b="1" dirty="0">
                          <a:solidFill>
                            <a:srgbClr val="3E3E3E"/>
                          </a:solidFill>
                          <a:latin typeface="Arial" pitchFamily="34" charset="0"/>
                          <a:ea typeface="Times New Roman"/>
                          <a:cs typeface="Arial" pitchFamily="34" charset="0"/>
                        </a:rPr>
                        <a:t>time-bound,</a:t>
                      </a:r>
                      <a:r>
                        <a:rPr lang="en-US" sz="1200" dirty="0">
                          <a:solidFill>
                            <a:srgbClr val="3E3E3E"/>
                          </a:solidFill>
                          <a:latin typeface="Arial" pitchFamily="34" charset="0"/>
                          <a:ea typeface="Times New Roman"/>
                          <a:cs typeface="Arial" pitchFamily="34" charset="0"/>
                        </a:rPr>
                        <a:t> you can include a timeline for reminders and the goal’s completion date</a:t>
                      </a:r>
                      <a:r>
                        <a:rPr lang="en-US" sz="1200" dirty="0" smtClean="0">
                          <a:solidFill>
                            <a:srgbClr val="3E3E3E"/>
                          </a:solidFill>
                          <a:latin typeface="Arial" pitchFamily="34" charset="0"/>
                          <a:ea typeface="Times New Roman"/>
                          <a:cs typeface="Arial" pitchFamily="34" charset="0"/>
                        </a:rPr>
                        <a:t>:</a:t>
                      </a:r>
                    </a:p>
                    <a:p>
                      <a:pPr marL="0" marR="0">
                        <a:lnSpc>
                          <a:spcPct val="150000"/>
                        </a:lnSpc>
                      </a:pPr>
                      <a:endParaRPr lang="en-US" sz="1200" dirty="0">
                        <a:latin typeface="Arial" pitchFamily="34" charset="0"/>
                        <a:ea typeface="Times New Roman"/>
                        <a:cs typeface="Arial" pitchFamily="34" charset="0"/>
                      </a:endParaRPr>
                    </a:p>
                    <a:p>
                      <a:pPr marL="0" marR="0">
                        <a:lnSpc>
                          <a:spcPct val="150000"/>
                        </a:lnSpc>
                        <a:spcBef>
                          <a:spcPts val="0"/>
                        </a:spcBef>
                        <a:spcAft>
                          <a:spcPts val="0"/>
                        </a:spcAft>
                      </a:pPr>
                      <a:r>
                        <a:rPr lang="en-US" sz="1200" b="1" cap="small" dirty="0">
                          <a:latin typeface="Arial" pitchFamily="34" charset="0"/>
                          <a:ea typeface="Times New Roman"/>
                          <a:cs typeface="Arial" pitchFamily="34" charset="0"/>
                        </a:rPr>
                        <a:t>Revision to include Timeliness:</a:t>
                      </a:r>
                      <a:r>
                        <a:rPr lang="en-US" sz="1200" i="1" dirty="0">
                          <a:solidFill>
                            <a:srgbClr val="3E3E3E"/>
                          </a:solidFill>
                          <a:latin typeface="Arial" pitchFamily="34" charset="0"/>
                          <a:ea typeface="Times New Roman"/>
                          <a:cs typeface="Arial" pitchFamily="34" charset="0"/>
                        </a:rPr>
                        <a:t> </a:t>
                      </a:r>
                      <a:endParaRPr lang="en-US" sz="1200" dirty="0">
                        <a:latin typeface="Arial" pitchFamily="34" charset="0"/>
                        <a:ea typeface="Times New Roman"/>
                        <a:cs typeface="Arial" pitchFamily="34" charset="0"/>
                      </a:endParaRPr>
                    </a:p>
                    <a:p>
                      <a:pPr marL="0" marR="0">
                        <a:lnSpc>
                          <a:spcPct val="150000"/>
                        </a:lnSpc>
                        <a:spcBef>
                          <a:spcPts val="0"/>
                        </a:spcBef>
                        <a:spcAft>
                          <a:spcPts val="0"/>
                        </a:spcAft>
                      </a:pPr>
                      <a:r>
                        <a:rPr lang="en-US" sz="1200" b="1" i="1" dirty="0">
                          <a:solidFill>
                            <a:srgbClr val="3E3E3E"/>
                          </a:solidFill>
                          <a:latin typeface="Arial" pitchFamily="34" charset="0"/>
                          <a:ea typeface="Times New Roman"/>
                          <a:cs typeface="Arial" pitchFamily="34" charset="0"/>
                        </a:rPr>
                        <a:t>I will complete my goal before my IDP check-in with my supervisor at the end of January, and I will set a calendar reminder to check my progress on the 15th of each month.</a:t>
                      </a:r>
                      <a:endParaRPr lang="en-US" sz="1200" dirty="0">
                        <a:latin typeface="Arial" pitchFamily="34" charset="0"/>
                        <a:ea typeface="Times New Roman"/>
                        <a:cs typeface="Arial" pitchFamily="34" charset="0"/>
                      </a:endParaRPr>
                    </a:p>
                  </a:txBody>
                  <a:tcPr marL="51564" marR="515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nvPr>
        </p:nvGraphicFramePr>
        <p:xfrm>
          <a:off x="685800" y="6019800"/>
          <a:ext cx="5791200" cy="2438400"/>
        </p:xfrm>
        <a:graphic>
          <a:graphicData uri="http://schemas.openxmlformats.org/drawingml/2006/table">
            <a:tbl>
              <a:tblPr/>
              <a:tblGrid>
                <a:gridCol w="5791200"/>
              </a:tblGrid>
              <a:tr h="2438400">
                <a:tc>
                  <a:txBody>
                    <a:bodyPr/>
                    <a:lstStyle/>
                    <a:p>
                      <a:pPr marL="0" marR="0">
                        <a:lnSpc>
                          <a:spcPct val="150000"/>
                        </a:lnSpc>
                        <a:spcAft>
                          <a:spcPts val="0"/>
                        </a:spcAft>
                      </a:pPr>
                      <a:r>
                        <a:rPr lang="en-US" sz="1200" b="1" cap="small" dirty="0">
                          <a:solidFill>
                            <a:srgbClr val="3E3E3E"/>
                          </a:solidFill>
                          <a:latin typeface="Arial" pitchFamily="34" charset="0"/>
                          <a:ea typeface="Times New Roman"/>
                          <a:cs typeface="Arial" pitchFamily="34" charset="0"/>
                        </a:rPr>
                        <a:t>My Revised Goal:</a:t>
                      </a:r>
                      <a:r>
                        <a:rPr lang="en-US" sz="1200" b="1" dirty="0">
                          <a:solidFill>
                            <a:srgbClr val="3E3E3E"/>
                          </a:solidFill>
                          <a:latin typeface="Arial" pitchFamily="34" charset="0"/>
                          <a:ea typeface="Times New Roman"/>
                          <a:cs typeface="Arial" pitchFamily="34" charset="0"/>
                        </a:rPr>
                        <a:t>	</a:t>
                      </a:r>
                      <a:endParaRPr lang="en-US" sz="1200" dirty="0">
                        <a:latin typeface="Arial" pitchFamily="34" charset="0"/>
                        <a:ea typeface="Times New Roman"/>
                        <a:cs typeface="Arial" pitchFamily="34" charset="0"/>
                      </a:endParaRPr>
                    </a:p>
                    <a:p>
                      <a:pPr marL="0" marR="0" algn="just">
                        <a:lnSpc>
                          <a:spcPct val="150000"/>
                        </a:lnSpc>
                        <a:spcBef>
                          <a:spcPts val="0"/>
                        </a:spcBef>
                        <a:spcAft>
                          <a:spcPts val="0"/>
                        </a:spcAft>
                      </a:pPr>
                      <a:r>
                        <a:rPr lang="en-US" sz="1200" b="1" i="1" dirty="0">
                          <a:solidFill>
                            <a:srgbClr val="3E3E3E"/>
                          </a:solidFill>
                          <a:latin typeface="Arial" pitchFamily="34" charset="0"/>
                          <a:ea typeface="Times New Roman"/>
                          <a:cs typeface="Arial" pitchFamily="34" charset="0"/>
                        </a:rPr>
                        <a:t>I am going to register for and take four online training courses to improve my leadership skills, including the TMS training course "</a:t>
                      </a:r>
                      <a:r>
                        <a:rPr lang="en-US" sz="1200" i="1" u="sng" dirty="0">
                          <a:solidFill>
                            <a:srgbClr val="0000FF"/>
                          </a:solidFill>
                          <a:latin typeface="Arial" pitchFamily="34" charset="0"/>
                          <a:ea typeface="Times New Roman"/>
                          <a:cs typeface="Arial" pitchFamily="34" charset="0"/>
                          <a:hlinkClick r:id="rId3"/>
                        </a:rPr>
                        <a:t>Transitioning from Technical Professional to Management</a:t>
                      </a:r>
                      <a:r>
                        <a:rPr lang="en-US" sz="1200" b="1" i="1" dirty="0">
                          <a:solidFill>
                            <a:srgbClr val="3E3E3E"/>
                          </a:solidFill>
                          <a:latin typeface="Arial" pitchFamily="34" charset="0"/>
                          <a:ea typeface="Times New Roman"/>
                          <a:cs typeface="Arial" pitchFamily="34" charset="0"/>
                        </a:rPr>
                        <a:t>" to help me prepare for the transition to a management position. I will dedicate one hour outside of my normal work schedule per week to complete leadership training, so that I complete this goal before my </a:t>
                      </a:r>
                      <a:r>
                        <a:rPr lang="en-US" sz="1200" b="1" i="1" dirty="0" smtClean="0">
                          <a:solidFill>
                            <a:srgbClr val="3E3E3E"/>
                          </a:solidFill>
                          <a:latin typeface="Arial" pitchFamily="34" charset="0"/>
                          <a:ea typeface="Times New Roman"/>
                          <a:cs typeface="Arial" pitchFamily="34" charset="0"/>
                        </a:rPr>
                        <a:t>IDP </a:t>
                      </a:r>
                      <a:r>
                        <a:rPr lang="en-US" sz="1200" b="1" i="1" dirty="0">
                          <a:solidFill>
                            <a:srgbClr val="3E3E3E"/>
                          </a:solidFill>
                          <a:latin typeface="Arial" pitchFamily="34" charset="0"/>
                          <a:ea typeface="Times New Roman"/>
                          <a:cs typeface="Arial" pitchFamily="34" charset="0"/>
                        </a:rPr>
                        <a:t>check-in with my supervisor at the end of January. I will also set a calendar reminder to check my progress on the 15th of each month.</a:t>
                      </a:r>
                      <a:endParaRPr lang="en-US" sz="1200" dirty="0">
                        <a:latin typeface="Arial" pitchFamily="34" charset="0"/>
                        <a:ea typeface="Times New Roman"/>
                        <a:cs typeface="Arial" pitchFamily="34" charset="0"/>
                      </a:endParaRPr>
                    </a:p>
                  </a:txBody>
                  <a:tcPr marL="51564" marR="515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48515" name="Rectangle 3"/>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260258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38406</TotalTime>
  <Words>775</Words>
  <Application>Microsoft Office PowerPoint</Application>
  <PresentationFormat>On-screen Show (4:3)</PresentationFormat>
  <Paragraphs>78</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Tahoma</vt:lpstr>
      <vt:lpstr>Times New Roman</vt:lpstr>
      <vt:lpstr>Wingdings 2</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Gwen</dc:creator>
  <cp:lastModifiedBy>Michael K Onatolu</cp:lastModifiedBy>
  <cp:revision>1404</cp:revision>
  <cp:lastPrinted>2023-01-13T15:27:00Z</cp:lastPrinted>
  <dcterms:created xsi:type="dcterms:W3CDTF">2013-08-15T14:11:41Z</dcterms:created>
  <dcterms:modified xsi:type="dcterms:W3CDTF">2023-01-15T14:22:28Z</dcterms:modified>
</cp:coreProperties>
</file>